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420" r:id="rId2"/>
    <p:sldId id="421" r:id="rId3"/>
    <p:sldId id="422" r:id="rId4"/>
    <p:sldId id="486" r:id="rId5"/>
    <p:sldId id="443" r:id="rId6"/>
    <p:sldId id="487" r:id="rId7"/>
    <p:sldId id="524" r:id="rId8"/>
    <p:sldId id="488" r:id="rId9"/>
    <p:sldId id="423" r:id="rId10"/>
    <p:sldId id="424" r:id="rId11"/>
    <p:sldId id="523" r:id="rId12"/>
    <p:sldId id="425" r:id="rId13"/>
    <p:sldId id="426" r:id="rId14"/>
    <p:sldId id="427" r:id="rId15"/>
    <p:sldId id="262" r:id="rId16"/>
    <p:sldId id="525" r:id="rId17"/>
    <p:sldId id="428" r:id="rId18"/>
    <p:sldId id="429" r:id="rId19"/>
    <p:sldId id="430" r:id="rId20"/>
    <p:sldId id="432" r:id="rId21"/>
    <p:sldId id="433" r:id="rId22"/>
    <p:sldId id="434" r:id="rId23"/>
    <p:sldId id="436" r:id="rId24"/>
    <p:sldId id="437" r:id="rId25"/>
    <p:sldId id="440" r:id="rId26"/>
    <p:sldId id="441" r:id="rId27"/>
    <p:sldId id="442" r:id="rId28"/>
    <p:sldId id="491" r:id="rId29"/>
    <p:sldId id="526" r:id="rId30"/>
    <p:sldId id="444" r:id="rId31"/>
    <p:sldId id="445" r:id="rId32"/>
    <p:sldId id="446" r:id="rId33"/>
    <p:sldId id="447" r:id="rId34"/>
    <p:sldId id="448" r:id="rId35"/>
    <p:sldId id="449" r:id="rId36"/>
    <p:sldId id="450" r:id="rId37"/>
    <p:sldId id="451" r:id="rId38"/>
    <p:sldId id="454" r:id="rId39"/>
    <p:sldId id="497" r:id="rId40"/>
    <p:sldId id="498" r:id="rId41"/>
    <p:sldId id="456" r:id="rId42"/>
    <p:sldId id="457" r:id="rId43"/>
    <p:sldId id="458" r:id="rId44"/>
    <p:sldId id="530" r:id="rId45"/>
    <p:sldId id="499" r:id="rId46"/>
    <p:sldId id="527" r:id="rId47"/>
    <p:sldId id="459" r:id="rId48"/>
    <p:sldId id="492" r:id="rId49"/>
    <p:sldId id="460" r:id="rId50"/>
    <p:sldId id="528" r:id="rId51"/>
    <p:sldId id="461" r:id="rId52"/>
    <p:sldId id="489" r:id="rId53"/>
    <p:sldId id="490" r:id="rId54"/>
    <p:sldId id="496" r:id="rId55"/>
    <p:sldId id="462" r:id="rId56"/>
    <p:sldId id="463" r:id="rId57"/>
    <p:sldId id="464" r:id="rId58"/>
    <p:sldId id="465" r:id="rId59"/>
    <p:sldId id="466" r:id="rId60"/>
    <p:sldId id="467" r:id="rId61"/>
    <p:sldId id="468" r:id="rId62"/>
    <p:sldId id="469" r:id="rId63"/>
    <p:sldId id="529" r:id="rId64"/>
    <p:sldId id="471" r:id="rId65"/>
    <p:sldId id="476" r:id="rId66"/>
    <p:sldId id="519" r:id="rId67"/>
    <p:sldId id="521" r:id="rId68"/>
    <p:sldId id="500" r:id="rId69"/>
    <p:sldId id="501" r:id="rId70"/>
    <p:sldId id="506" r:id="rId71"/>
    <p:sldId id="507" r:id="rId72"/>
    <p:sldId id="532" r:id="rId73"/>
    <p:sldId id="531" r:id="rId74"/>
    <p:sldId id="508" r:id="rId75"/>
    <p:sldId id="509" r:id="rId76"/>
    <p:sldId id="510" r:id="rId7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guide id="3"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800000"/>
    <a:srgbClr val="A50021"/>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18" autoAdjust="0"/>
    <p:restoredTop sz="86465" autoAdjust="0"/>
  </p:normalViewPr>
  <p:slideViewPr>
    <p:cSldViewPr>
      <p:cViewPr varScale="1">
        <p:scale>
          <a:sx n="41" d="100"/>
          <a:sy n="41" d="100"/>
        </p:scale>
        <p:origin x="1317" y="45"/>
      </p:cViewPr>
      <p:guideLst>
        <p:guide orient="horz" pos="2160"/>
        <p:guide pos="2880"/>
      </p:guideLst>
    </p:cSldViewPr>
  </p:slideViewPr>
  <p:outlineViewPr>
    <p:cViewPr>
      <p:scale>
        <a:sx n="33" d="100"/>
        <a:sy n="33" d="100"/>
      </p:scale>
      <p:origin x="0" y="-1485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7" d="100"/>
          <a:sy n="57" d="100"/>
        </p:scale>
        <p:origin x="-1698" y="-90"/>
      </p:cViewPr>
      <p:guideLst>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D6349-7FB0-4219-A379-2ACC534A442A}"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n-US"/>
        </a:p>
      </dgm:t>
    </dgm:pt>
    <dgm:pt modelId="{B6B6AEE1-BFD6-4A52-A99A-F668ADA946F9}">
      <dgm:prSet phldrT="[Text]"/>
      <dgm:spPr>
        <a:solidFill>
          <a:srgbClr val="C00000"/>
        </a:solidFill>
      </dgm:spPr>
      <dgm:t>
        <a:bodyPr/>
        <a:lstStyle/>
        <a:p>
          <a:r>
            <a:rPr lang="en-US" dirty="0"/>
            <a:t>Ok/normal</a:t>
          </a:r>
        </a:p>
      </dgm:t>
    </dgm:pt>
    <dgm:pt modelId="{0748663A-0A7C-4CC9-84F5-CD9B86210ABA}" type="parTrans" cxnId="{27E750AE-B623-4752-B151-6CF169A7041A}">
      <dgm:prSet/>
      <dgm:spPr/>
      <dgm:t>
        <a:bodyPr/>
        <a:lstStyle/>
        <a:p>
          <a:endParaRPr lang="en-US"/>
        </a:p>
      </dgm:t>
    </dgm:pt>
    <dgm:pt modelId="{ADA8A2D0-2A56-4F2F-9546-A9FF76387617}" type="sibTrans" cxnId="{27E750AE-B623-4752-B151-6CF169A7041A}">
      <dgm:prSet/>
      <dgm:spPr>
        <a:ln>
          <a:solidFill>
            <a:schemeClr val="tx1"/>
          </a:solidFill>
        </a:ln>
      </dgm:spPr>
      <dgm:t>
        <a:bodyPr/>
        <a:lstStyle/>
        <a:p>
          <a:endParaRPr lang="en-US"/>
        </a:p>
      </dgm:t>
    </dgm:pt>
    <dgm:pt modelId="{BEA5032E-7454-4924-B2F3-0E3562E3CD30}">
      <dgm:prSet phldrT="[Text]"/>
      <dgm:spPr>
        <a:solidFill>
          <a:srgbClr val="C00000"/>
        </a:solidFill>
      </dgm:spPr>
      <dgm:t>
        <a:bodyPr/>
        <a:lstStyle/>
        <a:p>
          <a:r>
            <a:rPr lang="en-US" dirty="0"/>
            <a:t>Tension </a:t>
          </a:r>
        </a:p>
      </dgm:t>
    </dgm:pt>
    <dgm:pt modelId="{D126C73C-5388-4547-85AA-6CC572D90868}" type="parTrans" cxnId="{1549CF39-E4C3-4D5D-AD63-3C047D672B13}">
      <dgm:prSet/>
      <dgm:spPr/>
      <dgm:t>
        <a:bodyPr/>
        <a:lstStyle/>
        <a:p>
          <a:endParaRPr lang="en-US"/>
        </a:p>
      </dgm:t>
    </dgm:pt>
    <dgm:pt modelId="{FFA2812A-FAFA-495A-96C7-E1035A709F62}" type="sibTrans" cxnId="{1549CF39-E4C3-4D5D-AD63-3C047D672B13}">
      <dgm:prSet/>
      <dgm:spPr>
        <a:ln>
          <a:solidFill>
            <a:schemeClr val="tx1"/>
          </a:solidFill>
        </a:ln>
      </dgm:spPr>
      <dgm:t>
        <a:bodyPr/>
        <a:lstStyle/>
        <a:p>
          <a:endParaRPr lang="en-US">
            <a:ln>
              <a:solidFill>
                <a:schemeClr val="tx1"/>
              </a:solidFill>
            </a:ln>
          </a:endParaRPr>
        </a:p>
      </dgm:t>
    </dgm:pt>
    <dgm:pt modelId="{099AA615-A743-4809-8CDD-420A45B243D0}">
      <dgm:prSet phldrT="[Text]"/>
      <dgm:spPr>
        <a:solidFill>
          <a:srgbClr val="C00000"/>
        </a:solidFill>
      </dgm:spPr>
      <dgm:t>
        <a:bodyPr/>
        <a:lstStyle/>
        <a:p>
          <a:r>
            <a:rPr lang="en-US" dirty="0"/>
            <a:t>Explosion</a:t>
          </a:r>
        </a:p>
      </dgm:t>
    </dgm:pt>
    <dgm:pt modelId="{E46ECE33-9BCA-44FF-BF4D-EF2AC6441C08}" type="parTrans" cxnId="{EC3EE1EE-FC6F-41E5-93AE-17C97949626C}">
      <dgm:prSet/>
      <dgm:spPr/>
      <dgm:t>
        <a:bodyPr/>
        <a:lstStyle/>
        <a:p>
          <a:endParaRPr lang="en-US"/>
        </a:p>
      </dgm:t>
    </dgm:pt>
    <dgm:pt modelId="{FEF2FEE7-73BB-4EB9-BFA7-1B0B363A0DE5}" type="sibTrans" cxnId="{EC3EE1EE-FC6F-41E5-93AE-17C97949626C}">
      <dgm:prSet/>
      <dgm:spPr>
        <a:ln>
          <a:solidFill>
            <a:schemeClr val="tx1"/>
          </a:solidFill>
        </a:ln>
      </dgm:spPr>
      <dgm:t>
        <a:bodyPr/>
        <a:lstStyle/>
        <a:p>
          <a:endParaRPr lang="en-US"/>
        </a:p>
      </dgm:t>
    </dgm:pt>
    <dgm:pt modelId="{4DDEA66E-D6FE-4DE7-A087-1278AE9E6078}">
      <dgm:prSet phldrT="[Text]" custT="1"/>
      <dgm:spPr>
        <a:solidFill>
          <a:srgbClr val="C00000"/>
        </a:solidFill>
      </dgm:spPr>
      <dgm:t>
        <a:bodyPr/>
        <a:lstStyle/>
        <a:p>
          <a:endParaRPr lang="en-US" sz="1400" dirty="0"/>
        </a:p>
        <a:p>
          <a:r>
            <a:rPr lang="en-US" sz="1800" dirty="0"/>
            <a:t>Honeymoon/</a:t>
          </a:r>
        </a:p>
        <a:p>
          <a:r>
            <a:rPr lang="en-US" sz="1800" dirty="0"/>
            <a:t>Hearts and Flowers</a:t>
          </a:r>
        </a:p>
        <a:p>
          <a:endParaRPr lang="en-US" sz="600" dirty="0"/>
        </a:p>
      </dgm:t>
    </dgm:pt>
    <dgm:pt modelId="{2A247AE9-D215-412F-9162-C713909F9287}" type="parTrans" cxnId="{94413A6B-9B1B-49BB-8AD2-D0D7E7607CD1}">
      <dgm:prSet/>
      <dgm:spPr/>
      <dgm:t>
        <a:bodyPr/>
        <a:lstStyle/>
        <a:p>
          <a:endParaRPr lang="en-US"/>
        </a:p>
      </dgm:t>
    </dgm:pt>
    <dgm:pt modelId="{73C0C355-0C29-4D40-88CC-3FC3F6EAA136}" type="sibTrans" cxnId="{94413A6B-9B1B-49BB-8AD2-D0D7E7607CD1}">
      <dgm:prSet/>
      <dgm:spPr>
        <a:ln>
          <a:solidFill>
            <a:schemeClr val="tx1"/>
          </a:solidFill>
        </a:ln>
      </dgm:spPr>
      <dgm:t>
        <a:bodyPr/>
        <a:lstStyle/>
        <a:p>
          <a:endParaRPr lang="en-US"/>
        </a:p>
      </dgm:t>
    </dgm:pt>
    <dgm:pt modelId="{6AC4414B-4809-4A98-9B52-B456A9E16876}" type="pres">
      <dgm:prSet presAssocID="{C03D6349-7FB0-4219-A379-2ACC534A442A}" presName="cycle" presStyleCnt="0">
        <dgm:presLayoutVars>
          <dgm:dir/>
          <dgm:resizeHandles val="exact"/>
        </dgm:presLayoutVars>
      </dgm:prSet>
      <dgm:spPr/>
    </dgm:pt>
    <dgm:pt modelId="{AD19A7CA-8D38-4ABE-953E-27C71761585E}" type="pres">
      <dgm:prSet presAssocID="{B6B6AEE1-BFD6-4A52-A99A-F668ADA946F9}" presName="node" presStyleLbl="node1" presStyleIdx="0" presStyleCnt="4">
        <dgm:presLayoutVars>
          <dgm:bulletEnabled val="1"/>
        </dgm:presLayoutVars>
      </dgm:prSet>
      <dgm:spPr/>
    </dgm:pt>
    <dgm:pt modelId="{D02C3D04-5AED-4406-A5C0-15762B2033AC}" type="pres">
      <dgm:prSet presAssocID="{B6B6AEE1-BFD6-4A52-A99A-F668ADA946F9}" presName="spNode" presStyleCnt="0"/>
      <dgm:spPr/>
    </dgm:pt>
    <dgm:pt modelId="{BB00EB99-1457-40CB-BCEF-381D92A3B601}" type="pres">
      <dgm:prSet presAssocID="{ADA8A2D0-2A56-4F2F-9546-A9FF76387617}" presName="sibTrans" presStyleLbl="sibTrans1D1" presStyleIdx="0" presStyleCnt="4"/>
      <dgm:spPr/>
    </dgm:pt>
    <dgm:pt modelId="{B115D288-9D84-4B1D-A6F3-4AB1916132F5}" type="pres">
      <dgm:prSet presAssocID="{BEA5032E-7454-4924-B2F3-0E3562E3CD30}" presName="node" presStyleLbl="node1" presStyleIdx="1" presStyleCnt="4">
        <dgm:presLayoutVars>
          <dgm:bulletEnabled val="1"/>
        </dgm:presLayoutVars>
      </dgm:prSet>
      <dgm:spPr/>
    </dgm:pt>
    <dgm:pt modelId="{40AE73B3-E586-4711-B715-909AB5B348CF}" type="pres">
      <dgm:prSet presAssocID="{BEA5032E-7454-4924-B2F3-0E3562E3CD30}" presName="spNode" presStyleCnt="0"/>
      <dgm:spPr/>
    </dgm:pt>
    <dgm:pt modelId="{A1780D63-FA6A-473C-8CB1-15C8FB000279}" type="pres">
      <dgm:prSet presAssocID="{FFA2812A-FAFA-495A-96C7-E1035A709F62}" presName="sibTrans" presStyleLbl="sibTrans1D1" presStyleIdx="1" presStyleCnt="4"/>
      <dgm:spPr/>
    </dgm:pt>
    <dgm:pt modelId="{D46719F6-4E8A-4FC6-AD03-316C7EDABEEE}" type="pres">
      <dgm:prSet presAssocID="{099AA615-A743-4809-8CDD-420A45B243D0}" presName="node" presStyleLbl="node1" presStyleIdx="2" presStyleCnt="4">
        <dgm:presLayoutVars>
          <dgm:bulletEnabled val="1"/>
        </dgm:presLayoutVars>
      </dgm:prSet>
      <dgm:spPr/>
    </dgm:pt>
    <dgm:pt modelId="{A4B0B143-234E-411F-B4BD-F135B718F056}" type="pres">
      <dgm:prSet presAssocID="{099AA615-A743-4809-8CDD-420A45B243D0}" presName="spNode" presStyleCnt="0"/>
      <dgm:spPr/>
    </dgm:pt>
    <dgm:pt modelId="{AD077C9E-29CE-4FB9-8E41-06E1C91BF8D6}" type="pres">
      <dgm:prSet presAssocID="{FEF2FEE7-73BB-4EB9-BFA7-1B0B363A0DE5}" presName="sibTrans" presStyleLbl="sibTrans1D1" presStyleIdx="2" presStyleCnt="4"/>
      <dgm:spPr/>
    </dgm:pt>
    <dgm:pt modelId="{6134F1B1-2ED6-4120-A38B-093817A34735}" type="pres">
      <dgm:prSet presAssocID="{4DDEA66E-D6FE-4DE7-A087-1278AE9E6078}" presName="node" presStyleLbl="node1" presStyleIdx="3" presStyleCnt="4">
        <dgm:presLayoutVars>
          <dgm:bulletEnabled val="1"/>
        </dgm:presLayoutVars>
      </dgm:prSet>
      <dgm:spPr/>
    </dgm:pt>
    <dgm:pt modelId="{831F9816-617B-4BB8-8EA3-2C4A460DA8D4}" type="pres">
      <dgm:prSet presAssocID="{4DDEA66E-D6FE-4DE7-A087-1278AE9E6078}" presName="spNode" presStyleCnt="0"/>
      <dgm:spPr/>
    </dgm:pt>
    <dgm:pt modelId="{B55A9D5D-B662-4684-A131-FDD47DF9BBDB}" type="pres">
      <dgm:prSet presAssocID="{73C0C355-0C29-4D40-88CC-3FC3F6EAA136}" presName="sibTrans" presStyleLbl="sibTrans1D1" presStyleIdx="3" presStyleCnt="4"/>
      <dgm:spPr/>
    </dgm:pt>
  </dgm:ptLst>
  <dgm:cxnLst>
    <dgm:cxn modelId="{806E700D-0FB0-44CD-BA3D-C71FC22E4C6D}" type="presOf" srcId="{FEF2FEE7-73BB-4EB9-BFA7-1B0B363A0DE5}" destId="{AD077C9E-29CE-4FB9-8E41-06E1C91BF8D6}" srcOrd="0" destOrd="0" presId="urn:microsoft.com/office/officeart/2005/8/layout/cycle5"/>
    <dgm:cxn modelId="{F34D9423-0C7C-44FB-AD48-4C863226B2C3}" type="presOf" srcId="{73C0C355-0C29-4D40-88CC-3FC3F6EAA136}" destId="{B55A9D5D-B662-4684-A131-FDD47DF9BBDB}" srcOrd="0" destOrd="0" presId="urn:microsoft.com/office/officeart/2005/8/layout/cycle5"/>
    <dgm:cxn modelId="{4BC6DA2B-F7B2-456C-A5A4-CBFB1B8734F6}" type="presOf" srcId="{BEA5032E-7454-4924-B2F3-0E3562E3CD30}" destId="{B115D288-9D84-4B1D-A6F3-4AB1916132F5}" srcOrd="0" destOrd="0" presId="urn:microsoft.com/office/officeart/2005/8/layout/cycle5"/>
    <dgm:cxn modelId="{1549CF39-E4C3-4D5D-AD63-3C047D672B13}" srcId="{C03D6349-7FB0-4219-A379-2ACC534A442A}" destId="{BEA5032E-7454-4924-B2F3-0E3562E3CD30}" srcOrd="1" destOrd="0" parTransId="{D126C73C-5388-4547-85AA-6CC572D90868}" sibTransId="{FFA2812A-FAFA-495A-96C7-E1035A709F62}"/>
    <dgm:cxn modelId="{40731D69-F482-43E1-9942-44EAECC28C15}" type="presOf" srcId="{FFA2812A-FAFA-495A-96C7-E1035A709F62}" destId="{A1780D63-FA6A-473C-8CB1-15C8FB000279}" srcOrd="0" destOrd="0" presId="urn:microsoft.com/office/officeart/2005/8/layout/cycle5"/>
    <dgm:cxn modelId="{94413A6B-9B1B-49BB-8AD2-D0D7E7607CD1}" srcId="{C03D6349-7FB0-4219-A379-2ACC534A442A}" destId="{4DDEA66E-D6FE-4DE7-A087-1278AE9E6078}" srcOrd="3" destOrd="0" parTransId="{2A247AE9-D215-412F-9162-C713909F9287}" sibTransId="{73C0C355-0C29-4D40-88CC-3FC3F6EAA136}"/>
    <dgm:cxn modelId="{4C36F593-081B-41A6-A359-FCD62674135A}" type="presOf" srcId="{4DDEA66E-D6FE-4DE7-A087-1278AE9E6078}" destId="{6134F1B1-2ED6-4120-A38B-093817A34735}" srcOrd="0" destOrd="0" presId="urn:microsoft.com/office/officeart/2005/8/layout/cycle5"/>
    <dgm:cxn modelId="{27E750AE-B623-4752-B151-6CF169A7041A}" srcId="{C03D6349-7FB0-4219-A379-2ACC534A442A}" destId="{B6B6AEE1-BFD6-4A52-A99A-F668ADA946F9}" srcOrd="0" destOrd="0" parTransId="{0748663A-0A7C-4CC9-84F5-CD9B86210ABA}" sibTransId="{ADA8A2D0-2A56-4F2F-9546-A9FF76387617}"/>
    <dgm:cxn modelId="{4B1700C2-D96C-4E84-86F1-F6FAA988270F}" type="presOf" srcId="{099AA615-A743-4809-8CDD-420A45B243D0}" destId="{D46719F6-4E8A-4FC6-AD03-316C7EDABEEE}" srcOrd="0" destOrd="0" presId="urn:microsoft.com/office/officeart/2005/8/layout/cycle5"/>
    <dgm:cxn modelId="{74A5FDDC-9E79-4D0B-AF25-CFBF6A048EF7}" type="presOf" srcId="{C03D6349-7FB0-4219-A379-2ACC534A442A}" destId="{6AC4414B-4809-4A98-9B52-B456A9E16876}" srcOrd="0" destOrd="0" presId="urn:microsoft.com/office/officeart/2005/8/layout/cycle5"/>
    <dgm:cxn modelId="{CA9F17EE-931C-4EC9-A0DF-85EB90875A71}" type="presOf" srcId="{B6B6AEE1-BFD6-4A52-A99A-F668ADA946F9}" destId="{AD19A7CA-8D38-4ABE-953E-27C71761585E}" srcOrd="0" destOrd="0" presId="urn:microsoft.com/office/officeart/2005/8/layout/cycle5"/>
    <dgm:cxn modelId="{EC3EE1EE-FC6F-41E5-93AE-17C97949626C}" srcId="{C03D6349-7FB0-4219-A379-2ACC534A442A}" destId="{099AA615-A743-4809-8CDD-420A45B243D0}" srcOrd="2" destOrd="0" parTransId="{E46ECE33-9BCA-44FF-BF4D-EF2AC6441C08}" sibTransId="{FEF2FEE7-73BB-4EB9-BFA7-1B0B363A0DE5}"/>
    <dgm:cxn modelId="{3B9559F8-4C90-4FBA-917D-535264599D58}" type="presOf" srcId="{ADA8A2D0-2A56-4F2F-9546-A9FF76387617}" destId="{BB00EB99-1457-40CB-BCEF-381D92A3B601}" srcOrd="0" destOrd="0" presId="urn:microsoft.com/office/officeart/2005/8/layout/cycle5"/>
    <dgm:cxn modelId="{6797EF42-D248-4E1B-8A1D-44FE434FF7BC}" type="presParOf" srcId="{6AC4414B-4809-4A98-9B52-B456A9E16876}" destId="{AD19A7CA-8D38-4ABE-953E-27C71761585E}" srcOrd="0" destOrd="0" presId="urn:microsoft.com/office/officeart/2005/8/layout/cycle5"/>
    <dgm:cxn modelId="{541EA66C-1A79-4291-B589-CC2484C530F7}" type="presParOf" srcId="{6AC4414B-4809-4A98-9B52-B456A9E16876}" destId="{D02C3D04-5AED-4406-A5C0-15762B2033AC}" srcOrd="1" destOrd="0" presId="urn:microsoft.com/office/officeart/2005/8/layout/cycle5"/>
    <dgm:cxn modelId="{AA2CDC83-AA5D-430F-8221-288445A9C557}" type="presParOf" srcId="{6AC4414B-4809-4A98-9B52-B456A9E16876}" destId="{BB00EB99-1457-40CB-BCEF-381D92A3B601}" srcOrd="2" destOrd="0" presId="urn:microsoft.com/office/officeart/2005/8/layout/cycle5"/>
    <dgm:cxn modelId="{39FE1A45-91F0-4C45-9B87-36841BF2BA27}" type="presParOf" srcId="{6AC4414B-4809-4A98-9B52-B456A9E16876}" destId="{B115D288-9D84-4B1D-A6F3-4AB1916132F5}" srcOrd="3" destOrd="0" presId="urn:microsoft.com/office/officeart/2005/8/layout/cycle5"/>
    <dgm:cxn modelId="{6AC4BDF3-52DD-41B7-8DC7-E7706A210D6C}" type="presParOf" srcId="{6AC4414B-4809-4A98-9B52-B456A9E16876}" destId="{40AE73B3-E586-4711-B715-909AB5B348CF}" srcOrd="4" destOrd="0" presId="urn:microsoft.com/office/officeart/2005/8/layout/cycle5"/>
    <dgm:cxn modelId="{835E3835-3B33-4513-9FF4-F65170D67364}" type="presParOf" srcId="{6AC4414B-4809-4A98-9B52-B456A9E16876}" destId="{A1780D63-FA6A-473C-8CB1-15C8FB000279}" srcOrd="5" destOrd="0" presId="urn:microsoft.com/office/officeart/2005/8/layout/cycle5"/>
    <dgm:cxn modelId="{682DFC6C-1347-408C-830F-52C5928F25E0}" type="presParOf" srcId="{6AC4414B-4809-4A98-9B52-B456A9E16876}" destId="{D46719F6-4E8A-4FC6-AD03-316C7EDABEEE}" srcOrd="6" destOrd="0" presId="urn:microsoft.com/office/officeart/2005/8/layout/cycle5"/>
    <dgm:cxn modelId="{E7CC050D-AFDB-4CB6-A494-21C6F0C7498B}" type="presParOf" srcId="{6AC4414B-4809-4A98-9B52-B456A9E16876}" destId="{A4B0B143-234E-411F-B4BD-F135B718F056}" srcOrd="7" destOrd="0" presId="urn:microsoft.com/office/officeart/2005/8/layout/cycle5"/>
    <dgm:cxn modelId="{49199F20-C908-478E-9FE3-6C4F7C7A1FC7}" type="presParOf" srcId="{6AC4414B-4809-4A98-9B52-B456A9E16876}" destId="{AD077C9E-29CE-4FB9-8E41-06E1C91BF8D6}" srcOrd="8" destOrd="0" presId="urn:microsoft.com/office/officeart/2005/8/layout/cycle5"/>
    <dgm:cxn modelId="{A5B8FDEF-677B-4AF7-AFC9-891CC05FDAA0}" type="presParOf" srcId="{6AC4414B-4809-4A98-9B52-B456A9E16876}" destId="{6134F1B1-2ED6-4120-A38B-093817A34735}" srcOrd="9" destOrd="0" presId="urn:microsoft.com/office/officeart/2005/8/layout/cycle5"/>
    <dgm:cxn modelId="{8CD21A4C-B65B-4792-B0C1-071FB6D5126D}" type="presParOf" srcId="{6AC4414B-4809-4A98-9B52-B456A9E16876}" destId="{831F9816-617B-4BB8-8EA3-2C4A460DA8D4}" srcOrd="10" destOrd="0" presId="urn:microsoft.com/office/officeart/2005/8/layout/cycle5"/>
    <dgm:cxn modelId="{E4068BF6-401A-497E-8622-BE9890B27789}" type="presParOf" srcId="{6AC4414B-4809-4A98-9B52-B456A9E16876}" destId="{B55A9D5D-B662-4684-A131-FDD47DF9BBDB}"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9A7CA-8D38-4ABE-953E-27C71761585E}">
      <dsp:nvSpPr>
        <dsp:cNvPr id="0" name=""/>
        <dsp:cNvSpPr/>
      </dsp:nvSpPr>
      <dsp:spPr>
        <a:xfrm>
          <a:off x="3225012" y="1094"/>
          <a:ext cx="1550975" cy="100813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Ok/normal</a:t>
          </a:r>
        </a:p>
      </dsp:txBody>
      <dsp:txXfrm>
        <a:off x="3274225" y="50307"/>
        <a:ext cx="1452549" cy="909707"/>
      </dsp:txXfrm>
    </dsp:sp>
    <dsp:sp modelId="{BB00EB99-1457-40CB-BCEF-381D92A3B601}">
      <dsp:nvSpPr>
        <dsp:cNvPr id="0" name=""/>
        <dsp:cNvSpPr/>
      </dsp:nvSpPr>
      <dsp:spPr>
        <a:xfrm>
          <a:off x="2333961" y="505161"/>
          <a:ext cx="3333076" cy="3333076"/>
        </a:xfrm>
        <a:custGeom>
          <a:avLst/>
          <a:gdLst/>
          <a:ahLst/>
          <a:cxnLst/>
          <a:rect l="0" t="0" r="0" b="0"/>
          <a:pathLst>
            <a:path>
              <a:moveTo>
                <a:pt x="2656420" y="325835"/>
              </a:moveTo>
              <a:arcTo wR="1666538" hR="1666538" stAng="18386376" swAng="1634798"/>
            </a:path>
          </a:pathLst>
        </a:custGeom>
        <a:noFill/>
        <a:ln w="9525" cap="flat" cmpd="sng" algn="ctr">
          <a:solidFill>
            <a:schemeClr val="tx1"/>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115D288-9D84-4B1D-A6F3-4AB1916132F5}">
      <dsp:nvSpPr>
        <dsp:cNvPr id="0" name=""/>
        <dsp:cNvSpPr/>
      </dsp:nvSpPr>
      <dsp:spPr>
        <a:xfrm>
          <a:off x="4891550" y="1667633"/>
          <a:ext cx="1550975" cy="100813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Tension </a:t>
          </a:r>
        </a:p>
      </dsp:txBody>
      <dsp:txXfrm>
        <a:off x="4940763" y="1716846"/>
        <a:ext cx="1452549" cy="909707"/>
      </dsp:txXfrm>
    </dsp:sp>
    <dsp:sp modelId="{A1780D63-FA6A-473C-8CB1-15C8FB000279}">
      <dsp:nvSpPr>
        <dsp:cNvPr id="0" name=""/>
        <dsp:cNvSpPr/>
      </dsp:nvSpPr>
      <dsp:spPr>
        <a:xfrm>
          <a:off x="2333961" y="505161"/>
          <a:ext cx="3333076" cy="3333076"/>
        </a:xfrm>
        <a:custGeom>
          <a:avLst/>
          <a:gdLst/>
          <a:ahLst/>
          <a:cxnLst/>
          <a:rect l="0" t="0" r="0" b="0"/>
          <a:pathLst>
            <a:path>
              <a:moveTo>
                <a:pt x="3160390" y="2405292"/>
              </a:moveTo>
              <a:arcTo wR="1666538" hR="1666538" stAng="1578825" swAng="1634798"/>
            </a:path>
          </a:pathLst>
        </a:custGeom>
        <a:noFill/>
        <a:ln w="9525" cap="flat" cmpd="sng" algn="ctr">
          <a:solidFill>
            <a:schemeClr val="tx1"/>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46719F6-4E8A-4FC6-AD03-316C7EDABEEE}">
      <dsp:nvSpPr>
        <dsp:cNvPr id="0" name=""/>
        <dsp:cNvSpPr/>
      </dsp:nvSpPr>
      <dsp:spPr>
        <a:xfrm>
          <a:off x="3225012" y="3334171"/>
          <a:ext cx="1550975" cy="100813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Explosion</a:t>
          </a:r>
        </a:p>
      </dsp:txBody>
      <dsp:txXfrm>
        <a:off x="3274225" y="3383384"/>
        <a:ext cx="1452549" cy="909707"/>
      </dsp:txXfrm>
    </dsp:sp>
    <dsp:sp modelId="{AD077C9E-29CE-4FB9-8E41-06E1C91BF8D6}">
      <dsp:nvSpPr>
        <dsp:cNvPr id="0" name=""/>
        <dsp:cNvSpPr/>
      </dsp:nvSpPr>
      <dsp:spPr>
        <a:xfrm>
          <a:off x="2333961" y="505161"/>
          <a:ext cx="3333076" cy="3333076"/>
        </a:xfrm>
        <a:custGeom>
          <a:avLst/>
          <a:gdLst/>
          <a:ahLst/>
          <a:cxnLst/>
          <a:rect l="0" t="0" r="0" b="0"/>
          <a:pathLst>
            <a:path>
              <a:moveTo>
                <a:pt x="676656" y="3007240"/>
              </a:moveTo>
              <a:arcTo wR="1666538" hR="1666538" stAng="7586376" swAng="1634798"/>
            </a:path>
          </a:pathLst>
        </a:custGeom>
        <a:noFill/>
        <a:ln w="9525" cap="flat" cmpd="sng" algn="ctr">
          <a:solidFill>
            <a:schemeClr val="tx1"/>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134F1B1-2ED6-4120-A38B-093817A34735}">
      <dsp:nvSpPr>
        <dsp:cNvPr id="0" name=""/>
        <dsp:cNvSpPr/>
      </dsp:nvSpPr>
      <dsp:spPr>
        <a:xfrm>
          <a:off x="1558474" y="1667633"/>
          <a:ext cx="1550975" cy="1008133"/>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a:p>
          <a:pPr marL="0" lvl="0" indent="0" algn="ctr" defTabSz="622300">
            <a:lnSpc>
              <a:spcPct val="90000"/>
            </a:lnSpc>
            <a:spcBef>
              <a:spcPct val="0"/>
            </a:spcBef>
            <a:spcAft>
              <a:spcPct val="35000"/>
            </a:spcAft>
            <a:buNone/>
          </a:pPr>
          <a:r>
            <a:rPr lang="en-US" sz="1800" kern="1200" dirty="0"/>
            <a:t>Honeymoon/</a:t>
          </a:r>
        </a:p>
        <a:p>
          <a:pPr marL="0" lvl="0" indent="0" algn="ctr" defTabSz="622300">
            <a:lnSpc>
              <a:spcPct val="90000"/>
            </a:lnSpc>
            <a:spcBef>
              <a:spcPct val="0"/>
            </a:spcBef>
            <a:spcAft>
              <a:spcPct val="35000"/>
            </a:spcAft>
            <a:buNone/>
          </a:pPr>
          <a:r>
            <a:rPr lang="en-US" sz="1800" kern="1200" dirty="0"/>
            <a:t>Hearts and Flowers</a:t>
          </a:r>
        </a:p>
        <a:p>
          <a:pPr marL="0" lvl="0" indent="0" algn="ctr" defTabSz="622300">
            <a:lnSpc>
              <a:spcPct val="90000"/>
            </a:lnSpc>
            <a:spcBef>
              <a:spcPct val="0"/>
            </a:spcBef>
            <a:spcAft>
              <a:spcPct val="35000"/>
            </a:spcAft>
            <a:buNone/>
          </a:pPr>
          <a:endParaRPr lang="en-US" sz="600" kern="1200" dirty="0"/>
        </a:p>
      </dsp:txBody>
      <dsp:txXfrm>
        <a:off x="1607687" y="1716846"/>
        <a:ext cx="1452549" cy="909707"/>
      </dsp:txXfrm>
    </dsp:sp>
    <dsp:sp modelId="{B55A9D5D-B662-4684-A131-FDD47DF9BBDB}">
      <dsp:nvSpPr>
        <dsp:cNvPr id="0" name=""/>
        <dsp:cNvSpPr/>
      </dsp:nvSpPr>
      <dsp:spPr>
        <a:xfrm>
          <a:off x="2333961" y="505161"/>
          <a:ext cx="3333076" cy="3333076"/>
        </a:xfrm>
        <a:custGeom>
          <a:avLst/>
          <a:gdLst/>
          <a:ahLst/>
          <a:cxnLst/>
          <a:rect l="0" t="0" r="0" b="0"/>
          <a:pathLst>
            <a:path>
              <a:moveTo>
                <a:pt x="172686" y="927784"/>
              </a:moveTo>
              <a:arcTo wR="1666538" hR="1666538" stAng="12378825" swAng="1634798"/>
            </a:path>
          </a:pathLst>
        </a:custGeom>
        <a:noFill/>
        <a:ln w="9525" cap="flat" cmpd="sng" algn="ctr">
          <a:solidFill>
            <a:schemeClr val="tx1"/>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Times New Roman" charset="0"/>
                <a:ea typeface="+mn-ea"/>
              </a:defRPr>
            </a:lvl1pPr>
          </a:lstStyle>
          <a:p>
            <a:pPr>
              <a:defRPr/>
            </a:pPr>
            <a:r>
              <a:rPr lang="en-US" dirty="0"/>
              <a:t>Alcohol &amp; Drugs in Housing: What to Know and What to Do</a:t>
            </a:r>
          </a:p>
        </p:txBody>
      </p:sp>
      <p:sp>
        <p:nvSpPr>
          <p:cNvPr id="32772" name="Rectangle 4"/>
          <p:cNvSpPr>
            <a:spLocks noGrp="1" noChangeArrowheads="1"/>
          </p:cNvSpPr>
          <p:nvPr>
            <p:ph type="ftr" sz="quarter" idx="2"/>
          </p:nvPr>
        </p:nvSpPr>
        <p:spPr bwMode="auto">
          <a:xfrm>
            <a:off x="0" y="8831264"/>
            <a:ext cx="303784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Times New Roman" charset="0"/>
                <a:ea typeface="+mn-ea"/>
              </a:defRPr>
            </a:lvl1pPr>
          </a:lstStyle>
          <a:p>
            <a:pPr>
              <a:defRPr/>
            </a:pPr>
            <a:r>
              <a:rPr lang="en-US" dirty="0"/>
              <a:t>MassHousing/TAP Training</a:t>
            </a:r>
          </a:p>
        </p:txBody>
      </p:sp>
      <p:sp>
        <p:nvSpPr>
          <p:cNvPr id="32773" name="Rectangle 5"/>
          <p:cNvSpPr>
            <a:spLocks noGrp="1" noChangeArrowheads="1"/>
          </p:cNvSpPr>
          <p:nvPr>
            <p:ph type="sldNum" sz="quarter" idx="3"/>
          </p:nvPr>
        </p:nvSpPr>
        <p:spPr bwMode="auto">
          <a:xfrm>
            <a:off x="3972560" y="8831264"/>
            <a:ext cx="303784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Times New Roman" charset="0"/>
              </a:defRPr>
            </a:lvl1pPr>
          </a:lstStyle>
          <a:p>
            <a:fld id="{EA6F40E4-6D8F-5544-AAAB-0DE9E87D2395}" type="slidenum">
              <a:rPr lang="en-US"/>
              <a:pPr/>
              <a:t>‹#›</a:t>
            </a:fld>
            <a:endParaRPr lang="en-US" dirty="0"/>
          </a:p>
        </p:txBody>
      </p:sp>
    </p:spTree>
    <p:extLst>
      <p:ext uri="{BB962C8B-B14F-4D97-AF65-F5344CB8AC3E}">
        <p14:creationId xmlns:p14="http://schemas.microsoft.com/office/powerpoint/2010/main" val="4014790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4757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defRPr>
            </a:lvl1pPr>
          </a:lstStyle>
          <a:p>
            <a:pPr>
              <a:defRPr/>
            </a:pPr>
            <a:r>
              <a:rPr lang="en-US" dirty="0"/>
              <a:t>Alcohol &amp; Drugs in Housing: What to Know and What to Do</a:t>
            </a:r>
          </a:p>
        </p:txBody>
      </p:sp>
      <p:sp>
        <p:nvSpPr>
          <p:cNvPr id="34819" name="Rectangle 3"/>
          <p:cNvSpPr>
            <a:spLocks noGrp="1" noChangeArrowheads="1"/>
          </p:cNvSpPr>
          <p:nvPr>
            <p:ph type="dt" idx="1"/>
          </p:nvPr>
        </p:nvSpPr>
        <p:spPr bwMode="auto">
          <a:xfrm>
            <a:off x="3962824" y="0"/>
            <a:ext cx="304757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defRPr>
            </a:lvl1pPr>
          </a:lstStyle>
          <a:p>
            <a:pPr>
              <a:defRPr/>
            </a:pPr>
            <a:r>
              <a:rPr lang="en-US" altLang="en-US" dirty="0"/>
              <a:t>October 20, 2016 </a:t>
            </a:r>
          </a:p>
        </p:txBody>
      </p:sp>
      <p:sp>
        <p:nvSpPr>
          <p:cNvPr id="3076"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21" name="Rectangle 5"/>
          <p:cNvSpPr>
            <a:spLocks noGrp="1" noChangeArrowheads="1"/>
          </p:cNvSpPr>
          <p:nvPr>
            <p:ph type="body" sz="quarter" idx="3"/>
          </p:nvPr>
        </p:nvSpPr>
        <p:spPr bwMode="auto">
          <a:xfrm>
            <a:off x="913625" y="4419600"/>
            <a:ext cx="5183152"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22" name="Rectangle 6"/>
          <p:cNvSpPr>
            <a:spLocks noGrp="1" noChangeArrowheads="1"/>
          </p:cNvSpPr>
          <p:nvPr>
            <p:ph type="ftr" sz="quarter" idx="4"/>
          </p:nvPr>
        </p:nvSpPr>
        <p:spPr bwMode="auto">
          <a:xfrm>
            <a:off x="0" y="8839200"/>
            <a:ext cx="304757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defRPr>
            </a:lvl1pPr>
          </a:lstStyle>
          <a:p>
            <a:pPr>
              <a:defRPr/>
            </a:pPr>
            <a:r>
              <a:rPr lang="en-US" dirty="0"/>
              <a:t>MassHousing/TAP Training</a:t>
            </a:r>
          </a:p>
        </p:txBody>
      </p:sp>
      <p:sp>
        <p:nvSpPr>
          <p:cNvPr id="34823" name="Rectangle 7"/>
          <p:cNvSpPr>
            <a:spLocks noGrp="1" noChangeArrowheads="1"/>
          </p:cNvSpPr>
          <p:nvPr>
            <p:ph type="sldNum" sz="quarter" idx="5"/>
          </p:nvPr>
        </p:nvSpPr>
        <p:spPr bwMode="auto">
          <a:xfrm>
            <a:off x="3962824" y="8839200"/>
            <a:ext cx="304757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fld id="{D375BFB9-52D0-8448-997B-D4E62330F857}" type="slidenum">
              <a:rPr lang="en-US"/>
              <a:pPr/>
              <a:t>‹#›</a:t>
            </a:fld>
            <a:endParaRPr lang="en-US" dirty="0"/>
          </a:p>
        </p:txBody>
      </p:sp>
    </p:spTree>
    <p:extLst>
      <p:ext uri="{BB962C8B-B14F-4D97-AF65-F5344CB8AC3E}">
        <p14:creationId xmlns:p14="http://schemas.microsoft.com/office/powerpoint/2010/main" val="9870573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75BFB9-52D0-8448-997B-D4E62330F857}" type="slidenum">
              <a:rPr lang="en-US" smtClean="0"/>
              <a:pPr/>
              <a:t>1</a:t>
            </a:fld>
            <a:endParaRPr lang="en-US" dirty="0"/>
          </a:p>
        </p:txBody>
      </p:sp>
    </p:spTree>
    <p:extLst>
      <p:ext uri="{BB962C8B-B14F-4D97-AF65-F5344CB8AC3E}">
        <p14:creationId xmlns:p14="http://schemas.microsoft.com/office/powerpoint/2010/main" val="371476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40</a:t>
            </a:fld>
            <a:endParaRPr lang="en-US"/>
          </a:p>
        </p:txBody>
      </p:sp>
    </p:spTree>
    <p:extLst>
      <p:ext uri="{BB962C8B-B14F-4D97-AF65-F5344CB8AC3E}">
        <p14:creationId xmlns:p14="http://schemas.microsoft.com/office/powerpoint/2010/main" val="4729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45</a:t>
            </a:fld>
            <a:endParaRPr lang="en-US"/>
          </a:p>
        </p:txBody>
      </p:sp>
    </p:spTree>
    <p:extLst>
      <p:ext uri="{BB962C8B-B14F-4D97-AF65-F5344CB8AC3E}">
        <p14:creationId xmlns:p14="http://schemas.microsoft.com/office/powerpoint/2010/main" val="223554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about how difficult that would be- especially discussing this with someone in a position of power- i.e.- someone who controls your housing.</a:t>
            </a:r>
            <a:endParaRPr lang="en-US" dirty="0"/>
          </a:p>
        </p:txBody>
      </p:sp>
      <p:sp>
        <p:nvSpPr>
          <p:cNvPr id="4" name="Slide Number Placeholder 3"/>
          <p:cNvSpPr>
            <a:spLocks noGrp="1"/>
          </p:cNvSpPr>
          <p:nvPr>
            <p:ph type="sldNum" sz="quarter" idx="10"/>
          </p:nvPr>
        </p:nvSpPr>
        <p:spPr/>
        <p:txBody>
          <a:bodyPr/>
          <a:lstStyle/>
          <a:p>
            <a:fld id="{D375BFB9-52D0-8448-997B-D4E62330F857}" type="slidenum">
              <a:rPr lang="en-US" smtClean="0"/>
              <a:pPr/>
              <a:t>53</a:t>
            </a:fld>
            <a:endParaRPr lang="en-US" dirty="0"/>
          </a:p>
        </p:txBody>
      </p:sp>
    </p:spTree>
    <p:extLst>
      <p:ext uri="{BB962C8B-B14F-4D97-AF65-F5344CB8AC3E}">
        <p14:creationId xmlns:p14="http://schemas.microsoft.com/office/powerpoint/2010/main" val="211592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ADE63B17-21C3-6A42-8D4F-EC88E2E7113D}" type="slidenum">
              <a:rPr lang="en-US"/>
              <a:pPr/>
              <a:t>67</a:t>
            </a:fld>
            <a:endParaRPr lang="en-US" dirty="0"/>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4112325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68</a:t>
            </a:fld>
            <a:endParaRPr lang="en-US"/>
          </a:p>
        </p:txBody>
      </p:sp>
    </p:spTree>
    <p:extLst>
      <p:ext uri="{BB962C8B-B14F-4D97-AF65-F5344CB8AC3E}">
        <p14:creationId xmlns:p14="http://schemas.microsoft.com/office/powerpoint/2010/main" val="2774753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69</a:t>
            </a:fld>
            <a:endParaRPr lang="en-US"/>
          </a:p>
        </p:txBody>
      </p:sp>
    </p:spTree>
    <p:extLst>
      <p:ext uri="{BB962C8B-B14F-4D97-AF65-F5344CB8AC3E}">
        <p14:creationId xmlns:p14="http://schemas.microsoft.com/office/powerpoint/2010/main" val="201155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70</a:t>
            </a:fld>
            <a:endParaRPr lang="en-US"/>
          </a:p>
        </p:txBody>
      </p:sp>
    </p:spTree>
    <p:extLst>
      <p:ext uri="{BB962C8B-B14F-4D97-AF65-F5344CB8AC3E}">
        <p14:creationId xmlns:p14="http://schemas.microsoft.com/office/powerpoint/2010/main" val="100090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71</a:t>
            </a:fld>
            <a:endParaRPr lang="en-US"/>
          </a:p>
        </p:txBody>
      </p:sp>
    </p:spTree>
    <p:extLst>
      <p:ext uri="{BB962C8B-B14F-4D97-AF65-F5344CB8AC3E}">
        <p14:creationId xmlns:p14="http://schemas.microsoft.com/office/powerpoint/2010/main" val="510765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74</a:t>
            </a:fld>
            <a:endParaRPr lang="en-US"/>
          </a:p>
        </p:txBody>
      </p:sp>
    </p:spTree>
    <p:extLst>
      <p:ext uri="{BB962C8B-B14F-4D97-AF65-F5344CB8AC3E}">
        <p14:creationId xmlns:p14="http://schemas.microsoft.com/office/powerpoint/2010/main" val="366865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75</a:t>
            </a:fld>
            <a:endParaRPr lang="en-US"/>
          </a:p>
        </p:txBody>
      </p:sp>
    </p:spTree>
    <p:extLst>
      <p:ext uri="{BB962C8B-B14F-4D97-AF65-F5344CB8AC3E}">
        <p14:creationId xmlns:p14="http://schemas.microsoft.com/office/powerpoint/2010/main" val="152606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charset="0"/>
                <a:ea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fld id="{0719B34E-BB9A-0640-BA64-7882A445B1FB}" type="slidenum">
              <a:rPr lang="en-US"/>
              <a:pPr/>
              <a:t>4</a:t>
            </a:fld>
            <a:endParaRPr lang="en-US" dirty="0"/>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16041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76</a:t>
            </a:fld>
            <a:endParaRPr lang="en-US"/>
          </a:p>
        </p:txBody>
      </p:sp>
    </p:spTree>
    <p:extLst>
      <p:ext uri="{BB962C8B-B14F-4D97-AF65-F5344CB8AC3E}">
        <p14:creationId xmlns:p14="http://schemas.microsoft.com/office/powerpoint/2010/main" val="425411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a:t>
            </a:r>
            <a:r>
              <a:rPr lang="en-US" baseline="0" dirty="0"/>
              <a:t> that everyone stay in their lane. Don’t need to be an expert- just want to create a respectful atmosphere so if there is a disclosure you have resources </a:t>
            </a:r>
            <a:r>
              <a:rPr lang="en-US" baseline="0"/>
              <a:t>to give.</a:t>
            </a:r>
            <a:endParaRPr lang="en-US" dirty="0"/>
          </a:p>
        </p:txBody>
      </p:sp>
      <p:sp>
        <p:nvSpPr>
          <p:cNvPr id="4" name="Slide Number Placeholder 3"/>
          <p:cNvSpPr>
            <a:spLocks noGrp="1"/>
          </p:cNvSpPr>
          <p:nvPr>
            <p:ph type="sldNum" sz="quarter" idx="10"/>
          </p:nvPr>
        </p:nvSpPr>
        <p:spPr/>
        <p:txBody>
          <a:bodyPr/>
          <a:lstStyle/>
          <a:p>
            <a:fld id="{61D2ABC0-9295-490B-9D20-E68054B79D3C}" type="slidenum">
              <a:rPr lang="en-US" smtClean="0"/>
              <a:t>6</a:t>
            </a:fld>
            <a:endParaRPr lang="en-US" dirty="0"/>
          </a:p>
        </p:txBody>
      </p:sp>
    </p:spTree>
    <p:extLst>
      <p:ext uri="{BB962C8B-B14F-4D97-AF65-F5344CB8AC3E}">
        <p14:creationId xmlns:p14="http://schemas.microsoft.com/office/powerpoint/2010/main" val="373857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D2ABC0-9295-490B-9D20-E68054B79D3C}" type="slidenum">
              <a:rPr lang="en-US" smtClean="0"/>
              <a:t>8</a:t>
            </a:fld>
            <a:endParaRPr lang="en-US" dirty="0"/>
          </a:p>
        </p:txBody>
      </p:sp>
    </p:spTree>
    <p:extLst>
      <p:ext uri="{BB962C8B-B14F-4D97-AF65-F5344CB8AC3E}">
        <p14:creationId xmlns:p14="http://schemas.microsoft.com/office/powerpoint/2010/main" val="393213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p>
          <a:p>
            <a:r>
              <a:rPr lang="en-US" dirty="0"/>
              <a:t>How</a:t>
            </a:r>
            <a:r>
              <a:rPr lang="en-US" baseline="0" dirty="0"/>
              <a:t> would they define it?</a:t>
            </a:r>
          </a:p>
          <a:p>
            <a:r>
              <a:rPr lang="en-US" baseline="0" dirty="0"/>
              <a:t>What words come to mind?</a:t>
            </a:r>
            <a:endParaRPr lang="en-US" dirty="0"/>
          </a:p>
        </p:txBody>
      </p:sp>
      <p:sp>
        <p:nvSpPr>
          <p:cNvPr id="4" name="Slide Number Placeholder 3"/>
          <p:cNvSpPr>
            <a:spLocks noGrp="1"/>
          </p:cNvSpPr>
          <p:nvPr>
            <p:ph type="sldNum" sz="quarter" idx="10"/>
          </p:nvPr>
        </p:nvSpPr>
        <p:spPr/>
        <p:txBody>
          <a:bodyPr/>
          <a:lstStyle/>
          <a:p>
            <a:fld id="{BD1F21A6-BACC-4B4D-9514-3B6D5DBDAF52}" type="slidenum">
              <a:rPr lang="en-US" smtClean="0"/>
              <a:t>12</a:t>
            </a:fld>
            <a:endParaRPr lang="en-US"/>
          </a:p>
        </p:txBody>
      </p:sp>
    </p:spTree>
    <p:extLst>
      <p:ext uri="{BB962C8B-B14F-4D97-AF65-F5344CB8AC3E}">
        <p14:creationId xmlns:p14="http://schemas.microsoft.com/office/powerpoint/2010/main" val="659014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group develop</a:t>
            </a:r>
            <a:r>
              <a:rPr lang="en-US" baseline="0" dirty="0"/>
              <a:t> list of forms of abuse within the categories (12 minutes)</a:t>
            </a:r>
            <a:endParaRPr lang="en-US" dirty="0"/>
          </a:p>
        </p:txBody>
      </p:sp>
      <p:sp>
        <p:nvSpPr>
          <p:cNvPr id="4" name="Slide Number Placeholder 3"/>
          <p:cNvSpPr>
            <a:spLocks noGrp="1"/>
          </p:cNvSpPr>
          <p:nvPr>
            <p:ph type="sldNum" sz="quarter" idx="10"/>
          </p:nvPr>
        </p:nvSpPr>
        <p:spPr/>
        <p:txBody>
          <a:bodyPr/>
          <a:lstStyle/>
          <a:p>
            <a:fld id="{BD1F21A6-BACC-4B4D-9514-3B6D5DBDAF52}" type="slidenum">
              <a:rPr lang="en-US" smtClean="0"/>
              <a:t>14</a:t>
            </a:fld>
            <a:endParaRPr lang="en-US"/>
          </a:p>
        </p:txBody>
      </p:sp>
    </p:spTree>
    <p:extLst>
      <p:ext uri="{BB962C8B-B14F-4D97-AF65-F5344CB8AC3E}">
        <p14:creationId xmlns:p14="http://schemas.microsoft.com/office/powerpoint/2010/main" val="296841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86f572f1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sz="2000" b="1">
                <a:solidFill>
                  <a:srgbClr val="0F486F"/>
                </a:solidFill>
                <a:latin typeface="Century Gothic"/>
                <a:ea typeface="Century Gothic"/>
                <a:cs typeface="Century Gothic"/>
                <a:sym typeface="Century Gothic"/>
              </a:rPr>
              <a:t>Please use the black board to identify the various tactics by using the “t” text box </a:t>
            </a:r>
            <a:endParaRPr/>
          </a:p>
        </p:txBody>
      </p:sp>
      <p:sp>
        <p:nvSpPr>
          <p:cNvPr id="175" name="Google Shape;175;g886f572f1f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5BFB9-52D0-8448-997B-D4E62330F857}" type="slidenum">
              <a:rPr lang="en-US" smtClean="0"/>
              <a:pPr/>
              <a:t>24</a:t>
            </a:fld>
            <a:endParaRPr lang="en-US" dirty="0"/>
          </a:p>
        </p:txBody>
      </p:sp>
    </p:spTree>
    <p:extLst>
      <p:ext uri="{BB962C8B-B14F-4D97-AF65-F5344CB8AC3E}">
        <p14:creationId xmlns:p14="http://schemas.microsoft.com/office/powerpoint/2010/main" val="384510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1F21A6-BACC-4B4D-9514-3B6D5DBDAF52}" type="slidenum">
              <a:rPr lang="en-US" smtClean="0"/>
              <a:t>39</a:t>
            </a:fld>
            <a:endParaRPr lang="en-US"/>
          </a:p>
        </p:txBody>
      </p:sp>
    </p:spTree>
    <p:extLst>
      <p:ext uri="{BB962C8B-B14F-4D97-AF65-F5344CB8AC3E}">
        <p14:creationId xmlns:p14="http://schemas.microsoft.com/office/powerpoint/2010/main" val="189851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A08FB6AC-B475-4E46-AE72-862773EFD6AD}" type="slidenum">
              <a:rPr lang="en-US"/>
              <a:pPr/>
              <a:t>‹#›</a:t>
            </a:fld>
            <a:endParaRPr lang="en-US" dirty="0"/>
          </a:p>
        </p:txBody>
      </p:sp>
    </p:spTree>
    <p:extLst>
      <p:ext uri="{BB962C8B-B14F-4D97-AF65-F5344CB8AC3E}">
        <p14:creationId xmlns:p14="http://schemas.microsoft.com/office/powerpoint/2010/main" val="11905095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6" name="Rectangle 6"/>
          <p:cNvSpPr>
            <a:spLocks noGrp="1" noChangeArrowheads="1"/>
          </p:cNvSpPr>
          <p:nvPr>
            <p:ph type="sldNum" sz="quarter" idx="12"/>
          </p:nvPr>
        </p:nvSpPr>
        <p:spPr>
          <a:ln/>
        </p:spPr>
        <p:txBody>
          <a:bodyPr/>
          <a:lstStyle>
            <a:lvl1pPr>
              <a:defRPr/>
            </a:lvl1pPr>
          </a:lstStyle>
          <a:p>
            <a:fld id="{1C38286B-1D96-B74A-83ED-11ABAF0DE294}" type="slidenum">
              <a:rPr lang="en-US"/>
              <a:pPr/>
              <a:t>‹#›</a:t>
            </a:fld>
            <a:endParaRPr lang="en-US" dirty="0"/>
          </a:p>
        </p:txBody>
      </p:sp>
    </p:spTree>
    <p:extLst>
      <p:ext uri="{BB962C8B-B14F-4D97-AF65-F5344CB8AC3E}">
        <p14:creationId xmlns:p14="http://schemas.microsoft.com/office/powerpoint/2010/main" val="1538204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6" name="Rectangle 6"/>
          <p:cNvSpPr>
            <a:spLocks noGrp="1" noChangeArrowheads="1"/>
          </p:cNvSpPr>
          <p:nvPr>
            <p:ph type="sldNum" sz="quarter" idx="12"/>
          </p:nvPr>
        </p:nvSpPr>
        <p:spPr>
          <a:ln/>
        </p:spPr>
        <p:txBody>
          <a:bodyPr/>
          <a:lstStyle>
            <a:lvl1pPr>
              <a:defRPr/>
            </a:lvl1pPr>
          </a:lstStyle>
          <a:p>
            <a:fld id="{CFA22E84-0AE4-644F-AEAC-487F09497612}" type="slidenum">
              <a:rPr lang="en-US"/>
              <a:pPr/>
              <a:t>‹#›</a:t>
            </a:fld>
            <a:endParaRPr lang="en-US" dirty="0"/>
          </a:p>
        </p:txBody>
      </p:sp>
    </p:spTree>
    <p:extLst>
      <p:ext uri="{BB962C8B-B14F-4D97-AF65-F5344CB8AC3E}">
        <p14:creationId xmlns:p14="http://schemas.microsoft.com/office/powerpoint/2010/main" val="26334202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6" name="Rectangle 6"/>
          <p:cNvSpPr>
            <a:spLocks noGrp="1" noChangeArrowheads="1"/>
          </p:cNvSpPr>
          <p:nvPr>
            <p:ph type="sldNum" sz="quarter" idx="12"/>
          </p:nvPr>
        </p:nvSpPr>
        <p:spPr>
          <a:ln/>
        </p:spPr>
        <p:txBody>
          <a:bodyPr/>
          <a:lstStyle>
            <a:lvl1pPr>
              <a:defRPr/>
            </a:lvl1pPr>
          </a:lstStyle>
          <a:p>
            <a:fld id="{60087354-5434-6D48-A6B1-0B52054056C4}" type="slidenum">
              <a:rPr lang="en-US"/>
              <a:pPr/>
              <a:t>‹#›</a:t>
            </a:fld>
            <a:endParaRPr lang="en-US" dirty="0"/>
          </a:p>
        </p:txBody>
      </p:sp>
    </p:spTree>
    <p:extLst>
      <p:ext uri="{BB962C8B-B14F-4D97-AF65-F5344CB8AC3E}">
        <p14:creationId xmlns:p14="http://schemas.microsoft.com/office/powerpoint/2010/main" val="15882023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8" name="Rectangle 6"/>
          <p:cNvSpPr>
            <a:spLocks noGrp="1" noChangeArrowheads="1"/>
          </p:cNvSpPr>
          <p:nvPr>
            <p:ph type="sldNum" sz="quarter" idx="12"/>
          </p:nvPr>
        </p:nvSpPr>
        <p:spPr>
          <a:ln/>
        </p:spPr>
        <p:txBody>
          <a:bodyPr/>
          <a:lstStyle>
            <a:lvl1pPr>
              <a:defRPr/>
            </a:lvl1pPr>
          </a:lstStyle>
          <a:p>
            <a:fld id="{48C05345-D68F-D748-AD45-AD377ED62DEB}" type="slidenum">
              <a:rPr lang="en-US"/>
              <a:pPr/>
              <a:t>‹#›</a:t>
            </a:fld>
            <a:endParaRPr lang="en-US" dirty="0"/>
          </a:p>
        </p:txBody>
      </p:sp>
    </p:spTree>
    <p:extLst>
      <p:ext uri="{BB962C8B-B14F-4D97-AF65-F5344CB8AC3E}">
        <p14:creationId xmlns:p14="http://schemas.microsoft.com/office/powerpoint/2010/main" val="8191209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7" name="Rectangle 6"/>
          <p:cNvSpPr>
            <a:spLocks noGrp="1" noChangeArrowheads="1"/>
          </p:cNvSpPr>
          <p:nvPr>
            <p:ph type="sldNum" sz="quarter" idx="12"/>
          </p:nvPr>
        </p:nvSpPr>
        <p:spPr>
          <a:ln/>
        </p:spPr>
        <p:txBody>
          <a:bodyPr/>
          <a:lstStyle>
            <a:lvl1pPr>
              <a:defRPr/>
            </a:lvl1pPr>
          </a:lstStyle>
          <a:p>
            <a:fld id="{C38A7728-59E7-EB4C-BB0B-529422FF5E52}" type="slidenum">
              <a:rPr lang="en-US"/>
              <a:pPr/>
              <a:t>‹#›</a:t>
            </a:fld>
            <a:endParaRPr lang="en-US" dirty="0"/>
          </a:p>
        </p:txBody>
      </p:sp>
    </p:spTree>
    <p:extLst>
      <p:ext uri="{BB962C8B-B14F-4D97-AF65-F5344CB8AC3E}">
        <p14:creationId xmlns:p14="http://schemas.microsoft.com/office/powerpoint/2010/main" val="11876861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vl1pPr>
          </a:lstStyle>
          <a:p>
            <a:fld id="{781C1ACF-1D34-064E-BB9F-6D9AD06C2D7D}" type="slidenum">
              <a:rPr lang="en-US"/>
              <a:pPr/>
              <a:t>‹#›</a:t>
            </a:fld>
            <a:endParaRPr lang="en-US" dirty="0"/>
          </a:p>
        </p:txBody>
      </p:sp>
      <p:grpSp>
        <p:nvGrpSpPr>
          <p:cNvPr id="7" name="Group 5"/>
          <p:cNvGrpSpPr>
            <a:grpSpLocks/>
          </p:cNvGrpSpPr>
          <p:nvPr userDrawn="1"/>
        </p:nvGrpSpPr>
        <p:grpSpPr bwMode="auto">
          <a:xfrm>
            <a:off x="20231" y="10790"/>
            <a:ext cx="9143999" cy="6858000"/>
            <a:chOff x="-153760" y="-3928"/>
            <a:chExt cx="9259039" cy="6858000"/>
          </a:xfrm>
        </p:grpSpPr>
        <p:pic>
          <p:nvPicPr>
            <p:cNvPr id="8"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760" y="-3928"/>
              <a:ext cx="92590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5943600"/>
              <a:ext cx="18288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9952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6" name="Rectangle 6"/>
          <p:cNvSpPr>
            <a:spLocks noGrp="1" noChangeArrowheads="1"/>
          </p:cNvSpPr>
          <p:nvPr>
            <p:ph type="sldNum" sz="quarter" idx="12"/>
          </p:nvPr>
        </p:nvSpPr>
        <p:spPr>
          <a:ln/>
        </p:spPr>
        <p:txBody>
          <a:bodyPr/>
          <a:lstStyle>
            <a:lvl1pPr>
              <a:defRPr/>
            </a:lvl1pPr>
          </a:lstStyle>
          <a:p>
            <a:fld id="{359D73EC-1BA4-6C45-9401-A8638D1FE9A0}" type="slidenum">
              <a:rPr lang="en-US"/>
              <a:pPr/>
              <a:t>‹#›</a:t>
            </a:fld>
            <a:endParaRPr lang="en-US" dirty="0"/>
          </a:p>
        </p:txBody>
      </p:sp>
    </p:spTree>
    <p:extLst>
      <p:ext uri="{BB962C8B-B14F-4D97-AF65-F5344CB8AC3E}">
        <p14:creationId xmlns:p14="http://schemas.microsoft.com/office/powerpoint/2010/main" val="225489517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7" name="Rectangle 6"/>
          <p:cNvSpPr>
            <a:spLocks noGrp="1" noChangeArrowheads="1"/>
          </p:cNvSpPr>
          <p:nvPr>
            <p:ph type="sldNum" sz="quarter" idx="12"/>
          </p:nvPr>
        </p:nvSpPr>
        <p:spPr>
          <a:ln/>
        </p:spPr>
        <p:txBody>
          <a:bodyPr/>
          <a:lstStyle>
            <a:lvl1pPr>
              <a:defRPr/>
            </a:lvl1pPr>
          </a:lstStyle>
          <a:p>
            <a:fld id="{42305397-22FE-4443-B1F1-16B6000D9053}" type="slidenum">
              <a:rPr lang="en-US"/>
              <a:pPr/>
              <a:t>‹#›</a:t>
            </a:fld>
            <a:endParaRPr lang="en-US" dirty="0"/>
          </a:p>
        </p:txBody>
      </p:sp>
    </p:spTree>
    <p:extLst>
      <p:ext uri="{BB962C8B-B14F-4D97-AF65-F5344CB8AC3E}">
        <p14:creationId xmlns:p14="http://schemas.microsoft.com/office/powerpoint/2010/main" val="20011351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9" name="Rectangle 6"/>
          <p:cNvSpPr>
            <a:spLocks noGrp="1" noChangeArrowheads="1"/>
          </p:cNvSpPr>
          <p:nvPr>
            <p:ph type="sldNum" sz="quarter" idx="12"/>
          </p:nvPr>
        </p:nvSpPr>
        <p:spPr>
          <a:ln/>
        </p:spPr>
        <p:txBody>
          <a:bodyPr/>
          <a:lstStyle>
            <a:lvl1pPr>
              <a:defRPr/>
            </a:lvl1pPr>
          </a:lstStyle>
          <a:p>
            <a:fld id="{583C5648-4529-8542-9E90-635C64FFE112}" type="slidenum">
              <a:rPr lang="en-US"/>
              <a:pPr/>
              <a:t>‹#›</a:t>
            </a:fld>
            <a:endParaRPr lang="en-US" dirty="0"/>
          </a:p>
        </p:txBody>
      </p:sp>
    </p:spTree>
    <p:extLst>
      <p:ext uri="{BB962C8B-B14F-4D97-AF65-F5344CB8AC3E}">
        <p14:creationId xmlns:p14="http://schemas.microsoft.com/office/powerpoint/2010/main" val="23625020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5" name="Rectangle 6"/>
          <p:cNvSpPr>
            <a:spLocks noGrp="1" noChangeArrowheads="1"/>
          </p:cNvSpPr>
          <p:nvPr>
            <p:ph type="sldNum" sz="quarter" idx="12"/>
          </p:nvPr>
        </p:nvSpPr>
        <p:spPr>
          <a:ln/>
        </p:spPr>
        <p:txBody>
          <a:bodyPr/>
          <a:lstStyle>
            <a:lvl1pPr>
              <a:defRPr/>
            </a:lvl1pPr>
          </a:lstStyle>
          <a:p>
            <a:fld id="{6319D697-F0A4-744A-8A03-02E4F8FCC775}" type="slidenum">
              <a:rPr lang="en-US"/>
              <a:pPr/>
              <a:t>‹#›</a:t>
            </a:fld>
            <a:endParaRPr lang="en-US" dirty="0"/>
          </a:p>
        </p:txBody>
      </p:sp>
    </p:spTree>
    <p:extLst>
      <p:ext uri="{BB962C8B-B14F-4D97-AF65-F5344CB8AC3E}">
        <p14:creationId xmlns:p14="http://schemas.microsoft.com/office/powerpoint/2010/main" val="32878727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4" name="Rectangle 6"/>
          <p:cNvSpPr>
            <a:spLocks noGrp="1" noChangeArrowheads="1"/>
          </p:cNvSpPr>
          <p:nvPr>
            <p:ph type="sldNum" sz="quarter" idx="12"/>
          </p:nvPr>
        </p:nvSpPr>
        <p:spPr>
          <a:ln/>
        </p:spPr>
        <p:txBody>
          <a:bodyPr/>
          <a:lstStyle>
            <a:lvl1pPr>
              <a:defRPr/>
            </a:lvl1pPr>
          </a:lstStyle>
          <a:p>
            <a:fld id="{5A427FB3-6C36-4845-B668-6FF7A2AF51D2}" type="slidenum">
              <a:rPr lang="en-US"/>
              <a:pPr/>
              <a:t>‹#›</a:t>
            </a:fld>
            <a:endParaRPr lang="en-US" dirty="0"/>
          </a:p>
        </p:txBody>
      </p:sp>
    </p:spTree>
    <p:extLst>
      <p:ext uri="{BB962C8B-B14F-4D97-AF65-F5344CB8AC3E}">
        <p14:creationId xmlns:p14="http://schemas.microsoft.com/office/powerpoint/2010/main" val="23454331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7" name="Rectangle 6"/>
          <p:cNvSpPr>
            <a:spLocks noGrp="1" noChangeArrowheads="1"/>
          </p:cNvSpPr>
          <p:nvPr>
            <p:ph type="sldNum" sz="quarter" idx="12"/>
          </p:nvPr>
        </p:nvSpPr>
        <p:spPr>
          <a:ln/>
        </p:spPr>
        <p:txBody>
          <a:bodyPr/>
          <a:lstStyle>
            <a:lvl1pPr>
              <a:defRPr/>
            </a:lvl1pPr>
          </a:lstStyle>
          <a:p>
            <a:fld id="{79BC3B60-2971-6143-B4BA-B62F8885DFA1}" type="slidenum">
              <a:rPr lang="en-US"/>
              <a:pPr/>
              <a:t>‹#›</a:t>
            </a:fld>
            <a:endParaRPr lang="en-US" dirty="0"/>
          </a:p>
        </p:txBody>
      </p:sp>
    </p:spTree>
    <p:extLst>
      <p:ext uri="{BB962C8B-B14F-4D97-AF65-F5344CB8AC3E}">
        <p14:creationId xmlns:p14="http://schemas.microsoft.com/office/powerpoint/2010/main" val="3307777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dirty="0"/>
              <a:t>October 20, 2016</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a:t>Alcohol &amp; Drugs in Housing: What to know and What to Do</a:t>
            </a:r>
          </a:p>
        </p:txBody>
      </p:sp>
      <p:sp>
        <p:nvSpPr>
          <p:cNvPr id="7" name="Rectangle 6"/>
          <p:cNvSpPr>
            <a:spLocks noGrp="1" noChangeArrowheads="1"/>
          </p:cNvSpPr>
          <p:nvPr>
            <p:ph type="sldNum" sz="quarter" idx="12"/>
          </p:nvPr>
        </p:nvSpPr>
        <p:spPr>
          <a:ln/>
        </p:spPr>
        <p:txBody>
          <a:bodyPr/>
          <a:lstStyle>
            <a:lvl1pPr>
              <a:defRPr/>
            </a:lvl1pPr>
          </a:lstStyle>
          <a:p>
            <a:fld id="{BD1B5554-B9B7-E94A-9A76-89D22786C274}" type="slidenum">
              <a:rPr lang="en-US"/>
              <a:pPr/>
              <a:t>‹#›</a:t>
            </a:fld>
            <a:endParaRPr lang="en-US" dirty="0"/>
          </a:p>
        </p:txBody>
      </p:sp>
    </p:spTree>
    <p:extLst>
      <p:ext uri="{BB962C8B-B14F-4D97-AF65-F5344CB8AC3E}">
        <p14:creationId xmlns:p14="http://schemas.microsoft.com/office/powerpoint/2010/main" val="32332196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r>
              <a:rPr lang="en-US" altLang="en-US" dirty="0"/>
              <a:t>October 20, 2016</a:t>
            </a:r>
          </a:p>
        </p:txBody>
      </p:sp>
      <p:sp>
        <p:nvSpPr>
          <p:cNvPr id="114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r>
              <a:rPr lang="en-US" altLang="en-US" dirty="0"/>
              <a:t>Alcohol &amp; Drugs in Housing: What to know and What to Do</a:t>
            </a:r>
          </a:p>
        </p:txBody>
      </p:sp>
      <p:sp>
        <p:nvSpPr>
          <p:cNvPr id="114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75307D6-FA73-5B45-8E99-92CED74FF289}" type="slidenum">
              <a:rPr lang="en-US"/>
              <a:pPr/>
              <a:t>‹#›</a:t>
            </a:fld>
            <a:endParaRPr lang="en-US" dirty="0"/>
          </a:p>
        </p:txBody>
      </p:sp>
      <p:grpSp>
        <p:nvGrpSpPr>
          <p:cNvPr id="7" name="Group 5"/>
          <p:cNvGrpSpPr>
            <a:grpSpLocks/>
          </p:cNvGrpSpPr>
          <p:nvPr userDrawn="1"/>
        </p:nvGrpSpPr>
        <p:grpSpPr bwMode="auto">
          <a:xfrm>
            <a:off x="20231" y="10790"/>
            <a:ext cx="9143999" cy="6858000"/>
            <a:chOff x="-153760" y="-3928"/>
            <a:chExt cx="9259039" cy="6858000"/>
          </a:xfrm>
        </p:grpSpPr>
        <p:pic>
          <p:nvPicPr>
            <p:cNvPr id="8" name="Picture 6"/>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53760" y="-3928"/>
              <a:ext cx="92590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52400" y="5943600"/>
              <a:ext cx="18288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uffingtonpost.com/2014/09/09/whyistayed-twitter-domestic-violence_n_5790320.html" TargetMode="External"/><Relationship Id="rId2" Type="http://schemas.openxmlformats.org/officeDocument/2006/relationships/hyperlink" Target="https://www.youtube.com/watch?v=IU50HksugZ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IU50HksugZ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casamyrna.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cnn.com/2021/03/01/us/domestic-violence-pandemic-trnd/index.html" TargetMode="External"/><Relationship Id="rId2" Type="http://schemas.openxmlformats.org/officeDocument/2006/relationships/hyperlink" Target="https://covid19.counciloncj.org/2021/02/23/impact-report-covid-19-and-domestic-violence-trend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nejm.org/doi/full/10.1056/NEJMp2024046"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848600" cy="1927225"/>
          </a:xfrm>
        </p:spPr>
        <p:txBody>
          <a:bodyPr/>
          <a:lstStyle/>
          <a:p>
            <a:r>
              <a:rPr lang="en-US" sz="4000" cap="none" spc="0" dirty="0">
                <a:latin typeface="Calibri" panose="020F0502020204030204" pitchFamily="34" charset="0"/>
                <a:cs typeface="Calibri" panose="020F0502020204030204" pitchFamily="34" charset="0"/>
              </a:rPr>
              <a:t>Introduction to Domestic Violence, Dating Violence, Sexual Assault and Stalking</a:t>
            </a:r>
          </a:p>
        </p:txBody>
      </p:sp>
      <p:sp>
        <p:nvSpPr>
          <p:cNvPr id="3" name="Subtitle 2"/>
          <p:cNvSpPr>
            <a:spLocks noGrp="1"/>
          </p:cNvSpPr>
          <p:nvPr>
            <p:ph type="subTitle" idx="1"/>
          </p:nvPr>
        </p:nvSpPr>
        <p:spPr>
          <a:xfrm>
            <a:off x="685800" y="2895600"/>
            <a:ext cx="7772400" cy="2743200"/>
          </a:xfrm>
        </p:spPr>
        <p:txBody>
          <a:bodyPr>
            <a:normAutofit fontScale="77500" lnSpcReduction="20000"/>
          </a:bodyPr>
          <a:lstStyle/>
          <a:p>
            <a:r>
              <a:rPr lang="en-US" dirty="0"/>
              <a:t>MassHousing TAP Management Training Series 2021</a:t>
            </a:r>
          </a:p>
          <a:p>
            <a:endParaRPr lang="en-US" dirty="0"/>
          </a:p>
          <a:p>
            <a:r>
              <a:rPr lang="en-US" dirty="0"/>
              <a:t>Jessica Santana &amp; </a:t>
            </a:r>
            <a:r>
              <a:rPr lang="en-US" dirty="0" err="1"/>
              <a:t>Cesia</a:t>
            </a:r>
            <a:r>
              <a:rPr lang="en-US" dirty="0"/>
              <a:t> Sanchez</a:t>
            </a:r>
          </a:p>
          <a:p>
            <a:r>
              <a:rPr lang="en-US" dirty="0"/>
              <a:t>Casa Myrna</a:t>
            </a:r>
          </a:p>
          <a:p>
            <a:endParaRPr lang="en-US" dirty="0"/>
          </a:p>
          <a:p>
            <a:r>
              <a:rPr lang="en-US" dirty="0"/>
              <a:t>November 18, 2021</a:t>
            </a:r>
          </a:p>
        </p:txBody>
      </p:sp>
      <p:sp>
        <p:nvSpPr>
          <p:cNvPr id="4" name="Rectangle 3">
            <a:extLst>
              <a:ext uri="{FF2B5EF4-FFF2-40B4-BE49-F238E27FC236}">
                <a16:creationId xmlns:a16="http://schemas.microsoft.com/office/drawing/2014/main" id="{3459BF3D-56A9-4150-94DA-0F99CFE6BB96}"/>
              </a:ext>
            </a:extLst>
          </p:cNvPr>
          <p:cNvSpPr/>
          <p:nvPr/>
        </p:nvSpPr>
        <p:spPr>
          <a:xfrm>
            <a:off x="5829300" y="5657671"/>
            <a:ext cx="3314700" cy="1200329"/>
          </a:xfrm>
          <a:prstGeom prst="rect">
            <a:avLst/>
          </a:prstGeom>
        </p:spPr>
        <p:txBody>
          <a:bodyPr wrap="square">
            <a:spAutoFit/>
          </a:bodyPr>
          <a:lstStyle/>
          <a:p>
            <a:r>
              <a:rPr lang="en-US" dirty="0">
                <a:solidFill>
                  <a:schemeClr val="bg1"/>
                </a:solidFill>
              </a:rPr>
              <a:t>Original training developed in partnership with Casa Myrna &amp; Boston Area Rape Crisis Center (BARCC)</a:t>
            </a:r>
          </a:p>
        </p:txBody>
      </p:sp>
    </p:spTree>
    <p:extLst>
      <p:ext uri="{BB962C8B-B14F-4D97-AF65-F5344CB8AC3E}">
        <p14:creationId xmlns:p14="http://schemas.microsoft.com/office/powerpoint/2010/main" val="39569231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sexual violence?</a:t>
            </a:r>
          </a:p>
        </p:txBody>
      </p:sp>
      <p:sp>
        <p:nvSpPr>
          <p:cNvPr id="3" name="Content Placeholder 2"/>
          <p:cNvSpPr>
            <a:spLocks noGrp="1"/>
          </p:cNvSpPr>
          <p:nvPr>
            <p:ph idx="1"/>
          </p:nvPr>
        </p:nvSpPr>
        <p:spPr>
          <a:xfrm>
            <a:off x="304800" y="1446108"/>
            <a:ext cx="8229600" cy="4876800"/>
          </a:xfrm>
        </p:spPr>
        <p:txBody>
          <a:bodyPr>
            <a:normAutofit lnSpcReduction="10000"/>
          </a:bodyPr>
          <a:lstStyle/>
          <a:p>
            <a:pPr marL="457200" lvl="0" indent="0">
              <a:spcBef>
                <a:spcPts val="0"/>
              </a:spcBef>
              <a:buClr>
                <a:schemeClr val="dk1"/>
              </a:buClr>
              <a:buSzPct val="45833"/>
              <a:buNone/>
            </a:pPr>
            <a:r>
              <a:rPr lang="en" b="1" dirty="0">
                <a:ea typeface="Lato"/>
                <a:sym typeface="Lato"/>
              </a:rPr>
              <a:t>Any </a:t>
            </a:r>
            <a:r>
              <a:rPr lang="en" dirty="0">
                <a:ea typeface="Lato"/>
                <a:sym typeface="Lato"/>
              </a:rPr>
              <a:t>sexual activity where consent is not obtained or  freely given.</a:t>
            </a:r>
          </a:p>
          <a:p>
            <a:pPr marL="457200" lvl="0" indent="0">
              <a:spcBef>
                <a:spcPts val="3000"/>
              </a:spcBef>
              <a:buClr>
                <a:schemeClr val="dk1"/>
              </a:buClr>
              <a:buSzPct val="45833"/>
              <a:buNone/>
            </a:pPr>
            <a:r>
              <a:rPr lang="en" dirty="0">
                <a:ea typeface="Lato"/>
                <a:sym typeface="Lato"/>
              </a:rPr>
              <a:t>The term defines a broad continuum of violent and abusive behaviors including, but not limited to: rape, sexual assault, sexual harassment and non-contact sexual abuse such as verbal or cyber harassment.</a:t>
            </a:r>
          </a:p>
          <a:p>
            <a:pPr marL="1371600" lvl="0" indent="0">
              <a:spcBef>
                <a:spcPts val="1200"/>
              </a:spcBef>
              <a:buClr>
                <a:schemeClr val="dk1"/>
              </a:buClr>
              <a:buSzPct val="61111"/>
              <a:buNone/>
            </a:pPr>
            <a:r>
              <a:rPr lang="en" sz="2000" dirty="0">
                <a:ea typeface="Lato"/>
                <a:sym typeface="Lato"/>
              </a:rPr>
              <a:t>Massachusetts Sexual Violence Prevention Plan </a:t>
            </a:r>
          </a:p>
          <a:p>
            <a:pPr marL="1371600" lvl="0" indent="0">
              <a:spcBef>
                <a:spcPts val="0"/>
              </a:spcBef>
              <a:buClr>
                <a:schemeClr val="dk1"/>
              </a:buClr>
              <a:buSzPct val="61111"/>
              <a:buNone/>
            </a:pPr>
            <a:r>
              <a:rPr lang="en" sz="2000" dirty="0">
                <a:ea typeface="Lato"/>
                <a:sym typeface="Lato"/>
              </a:rPr>
              <a:t>(2009 – 2016)</a:t>
            </a:r>
          </a:p>
          <a:p>
            <a:endParaRPr lang="en-US" dirty="0"/>
          </a:p>
        </p:txBody>
      </p:sp>
    </p:spTree>
    <p:extLst>
      <p:ext uri="{BB962C8B-B14F-4D97-AF65-F5344CB8AC3E}">
        <p14:creationId xmlns:p14="http://schemas.microsoft.com/office/powerpoint/2010/main" val="39880438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Consent?</a:t>
            </a:r>
          </a:p>
        </p:txBody>
      </p:sp>
      <p:sp>
        <p:nvSpPr>
          <p:cNvPr id="3" name="Content Placeholder 2"/>
          <p:cNvSpPr>
            <a:spLocks noGrp="1"/>
          </p:cNvSpPr>
          <p:nvPr>
            <p:ph idx="1"/>
          </p:nvPr>
        </p:nvSpPr>
        <p:spPr>
          <a:xfrm>
            <a:off x="304800" y="1446108"/>
            <a:ext cx="8229600" cy="4876800"/>
          </a:xfrm>
        </p:spPr>
        <p:txBody>
          <a:bodyPr>
            <a:normAutofit/>
          </a:bodyPr>
          <a:lstStyle/>
          <a:p>
            <a:r>
              <a:rPr lang="en-US" dirty="0"/>
              <a:t>Freely Given</a:t>
            </a:r>
          </a:p>
          <a:p>
            <a:r>
              <a:rPr lang="en-US" dirty="0"/>
              <a:t>Reversible</a:t>
            </a:r>
          </a:p>
          <a:p>
            <a:r>
              <a:rPr lang="en-US" dirty="0"/>
              <a:t>Informed</a:t>
            </a:r>
          </a:p>
          <a:p>
            <a:r>
              <a:rPr lang="en-US" dirty="0"/>
              <a:t>Specific </a:t>
            </a:r>
          </a:p>
          <a:p>
            <a:endParaRPr lang="en-US" dirty="0"/>
          </a:p>
        </p:txBody>
      </p:sp>
    </p:spTree>
    <p:extLst>
      <p:ext uri="{BB962C8B-B14F-4D97-AF65-F5344CB8AC3E}">
        <p14:creationId xmlns:p14="http://schemas.microsoft.com/office/powerpoint/2010/main" val="9338466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 y="533400"/>
            <a:ext cx="8991600" cy="990600"/>
          </a:xfrm>
        </p:spPr>
        <p:txBody>
          <a:bodyPr>
            <a:noAutofit/>
          </a:bodyPr>
          <a:lstStyle/>
          <a:p>
            <a:r>
              <a:rPr lang="en-US" dirty="0"/>
              <a:t>What is domestic/dating violence?</a:t>
            </a:r>
          </a:p>
        </p:txBody>
      </p:sp>
      <p:sp>
        <p:nvSpPr>
          <p:cNvPr id="3" name="Content Placeholder 2"/>
          <p:cNvSpPr>
            <a:spLocks noGrp="1"/>
          </p:cNvSpPr>
          <p:nvPr>
            <p:ph idx="1"/>
          </p:nvPr>
        </p:nvSpPr>
        <p:spPr>
          <a:xfrm>
            <a:off x="304800" y="1828800"/>
            <a:ext cx="7543800" cy="4267200"/>
          </a:xfrm>
        </p:spPr>
        <p:txBody>
          <a:bodyPr/>
          <a:lstStyle/>
          <a:p>
            <a:pPr indent="0">
              <a:buNone/>
            </a:pPr>
            <a:r>
              <a:rPr lang="en-US" sz="3200" b="1" dirty="0">
                <a:cs typeface="Arial" pitchFamily="34" charset="0"/>
              </a:rPr>
              <a:t>Domestic/dating violence </a:t>
            </a:r>
            <a:r>
              <a:rPr lang="en-US" sz="3200" dirty="0">
                <a:cs typeface="Arial" pitchFamily="34" charset="0"/>
              </a:rPr>
              <a:t>(DV) is a </a:t>
            </a:r>
            <a:r>
              <a:rPr lang="en-US" sz="3200" u="sng" dirty="0">
                <a:cs typeface="Arial" pitchFamily="34" charset="0"/>
              </a:rPr>
              <a:t>pattern</a:t>
            </a:r>
            <a:r>
              <a:rPr lang="en-US" sz="3200" dirty="0">
                <a:cs typeface="Arial" pitchFamily="34" charset="0"/>
              </a:rPr>
              <a:t> of behavior in a relationship where one person tries to gain and maintain power and control over another.</a:t>
            </a:r>
          </a:p>
          <a:p>
            <a:pPr indent="0">
              <a:buNone/>
            </a:pPr>
            <a:endParaRPr lang="en-US" sz="3200" dirty="0">
              <a:cs typeface="Arial" pitchFamily="34" charset="0"/>
            </a:endParaRPr>
          </a:p>
        </p:txBody>
      </p:sp>
    </p:spTree>
    <p:extLst>
      <p:ext uri="{BB962C8B-B14F-4D97-AF65-F5344CB8AC3E}">
        <p14:creationId xmlns:p14="http://schemas.microsoft.com/office/powerpoint/2010/main" val="32577086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90600"/>
            <a:ext cx="8229600" cy="4572000"/>
          </a:xfrm>
        </p:spPr>
        <p:txBody>
          <a:bodyPr/>
          <a:lstStyle/>
          <a:p>
            <a:pPr indent="0">
              <a:buNone/>
            </a:pPr>
            <a:r>
              <a:rPr lang="en-US" sz="3200" b="1" dirty="0">
                <a:cs typeface="Arial" pitchFamily="34" charset="0"/>
              </a:rPr>
              <a:t>Abuse</a:t>
            </a:r>
            <a:r>
              <a:rPr lang="en-US" sz="3200" dirty="0">
                <a:cs typeface="Arial" pitchFamily="34" charset="0"/>
              </a:rPr>
              <a:t>, a pattern of coercive behaviors, is the tool one person uses to establish and maintain that power and control.</a:t>
            </a:r>
            <a:endParaRPr lang="en-US" sz="3200" dirty="0"/>
          </a:p>
          <a:p>
            <a:pPr marL="640080" indent="-457200"/>
            <a:r>
              <a:rPr lang="en-US" dirty="0">
                <a:cs typeface="Arial" pitchFamily="34" charset="0"/>
              </a:rPr>
              <a:t>Abuse helps to control the way a person acts, thinks, and feels.</a:t>
            </a:r>
          </a:p>
          <a:p>
            <a:pPr marL="640080" indent="-457200"/>
            <a:r>
              <a:rPr lang="en-US" dirty="0">
                <a:cs typeface="Arial" pitchFamily="34" charset="0"/>
              </a:rPr>
              <a:t>Abuse makes a person fearful and isolated from help and resources.</a:t>
            </a:r>
          </a:p>
          <a:p>
            <a:endParaRPr lang="en-US" dirty="0"/>
          </a:p>
        </p:txBody>
      </p:sp>
    </p:spTree>
    <p:extLst>
      <p:ext uri="{BB962C8B-B14F-4D97-AF65-F5344CB8AC3E}">
        <p14:creationId xmlns:p14="http://schemas.microsoft.com/office/powerpoint/2010/main" val="38976822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990600"/>
          </a:xfrm>
        </p:spPr>
        <p:txBody>
          <a:bodyPr>
            <a:normAutofit fontScale="90000"/>
          </a:bodyPr>
          <a:lstStyle/>
          <a:p>
            <a:r>
              <a:rPr lang="en-US" dirty="0"/>
              <a:t>Domestic/dating violence: forms of abuse</a:t>
            </a:r>
          </a:p>
        </p:txBody>
      </p:sp>
      <p:sp>
        <p:nvSpPr>
          <p:cNvPr id="3" name="Content Placeholder 2"/>
          <p:cNvSpPr>
            <a:spLocks noGrp="1"/>
          </p:cNvSpPr>
          <p:nvPr>
            <p:ph idx="1"/>
          </p:nvPr>
        </p:nvSpPr>
        <p:spPr>
          <a:xfrm>
            <a:off x="457200" y="1752600"/>
            <a:ext cx="8229600" cy="4724400"/>
          </a:xfrm>
        </p:spPr>
        <p:txBody>
          <a:bodyPr/>
          <a:lstStyle/>
          <a:p>
            <a:pPr marL="0" indent="0">
              <a:buNone/>
            </a:pPr>
            <a:r>
              <a:rPr lang="en-US" sz="3000" dirty="0">
                <a:cs typeface="Arial" pitchFamily="34" charset="0"/>
              </a:rPr>
              <a:t>Abuse takes many forms, including:</a:t>
            </a:r>
          </a:p>
          <a:p>
            <a:pPr lvl="2"/>
            <a:r>
              <a:rPr lang="en-US" sz="3000" dirty="0">
                <a:cs typeface="Arial" pitchFamily="34" charset="0"/>
              </a:rPr>
              <a:t>Physical </a:t>
            </a:r>
          </a:p>
          <a:p>
            <a:pPr lvl="2"/>
            <a:r>
              <a:rPr lang="en-US" sz="3000" dirty="0">
                <a:cs typeface="Arial" pitchFamily="34" charset="0"/>
              </a:rPr>
              <a:t>Verbal</a:t>
            </a:r>
          </a:p>
          <a:p>
            <a:pPr lvl="2"/>
            <a:r>
              <a:rPr lang="en-US" sz="3000" dirty="0">
                <a:cs typeface="Arial" pitchFamily="34" charset="0"/>
              </a:rPr>
              <a:t>Emotional/psychological</a:t>
            </a:r>
          </a:p>
          <a:p>
            <a:pPr lvl="2"/>
            <a:r>
              <a:rPr lang="en-US" sz="3000" dirty="0">
                <a:cs typeface="Arial" pitchFamily="34" charset="0"/>
              </a:rPr>
              <a:t>Financial</a:t>
            </a:r>
          </a:p>
          <a:p>
            <a:pPr lvl="2"/>
            <a:r>
              <a:rPr lang="en-US" sz="3000" dirty="0">
                <a:cs typeface="Arial" pitchFamily="34" charset="0"/>
              </a:rPr>
              <a:t>Sexual</a:t>
            </a:r>
          </a:p>
          <a:p>
            <a:pPr lvl="2"/>
            <a:r>
              <a:rPr lang="en-US" sz="3000" dirty="0">
                <a:cs typeface="Arial" pitchFamily="34" charset="0"/>
              </a:rPr>
              <a:t>Cultural/identity abuse</a:t>
            </a:r>
          </a:p>
          <a:p>
            <a:pPr marL="0" indent="0">
              <a:buNone/>
            </a:pPr>
            <a:endParaRPr lang="en-US" dirty="0"/>
          </a:p>
        </p:txBody>
      </p:sp>
    </p:spTree>
    <p:extLst>
      <p:ext uri="{BB962C8B-B14F-4D97-AF65-F5344CB8AC3E}">
        <p14:creationId xmlns:p14="http://schemas.microsoft.com/office/powerpoint/2010/main" val="26151170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body" idx="1"/>
          </p:nvPr>
        </p:nvSpPr>
        <p:spPr>
          <a:xfrm>
            <a:off x="64655" y="86325"/>
            <a:ext cx="4264568" cy="547875"/>
          </a:xfrm>
          <a:prstGeom prst="rect">
            <a:avLst/>
          </a:prstGeom>
          <a:noFill/>
          <a:ln>
            <a:noFill/>
          </a:ln>
        </p:spPr>
        <p:txBody>
          <a:bodyPr spcFirstLastPara="1" vert="horz" wrap="square" lIns="68569" tIns="34275" rIns="68569" bIns="34275" numCol="1" anchor="ctr" anchorCtr="0" compatLnSpc="1">
            <a:prstTxWarp prst="textNoShape">
              <a:avLst/>
            </a:prstTxWarp>
            <a:noAutofit/>
          </a:bodyPr>
          <a:lstStyle/>
          <a:p>
            <a:pPr marL="0" indent="0">
              <a:spcBef>
                <a:spcPts val="0"/>
              </a:spcBef>
              <a:spcAft>
                <a:spcPts val="0"/>
              </a:spcAft>
              <a:buSzPts val="1600"/>
              <a:buNone/>
            </a:pPr>
            <a:r>
              <a:rPr lang="en-US" sz="2000" dirty="0"/>
              <a:t>Physical</a:t>
            </a:r>
            <a:endParaRPr sz="2000" dirty="0"/>
          </a:p>
          <a:p>
            <a:pPr marL="257175" indent="-257175">
              <a:spcBef>
                <a:spcPts val="750"/>
              </a:spcBef>
              <a:spcAft>
                <a:spcPts val="0"/>
              </a:spcAft>
              <a:buFont typeface="Wingdings" panose="05000000000000000000" pitchFamily="2" charset="2"/>
              <a:buChar char="Ø"/>
            </a:pPr>
            <a:endParaRPr sz="2000" dirty="0"/>
          </a:p>
        </p:txBody>
      </p:sp>
      <p:sp>
        <p:nvSpPr>
          <p:cNvPr id="178" name="Google Shape;178;p25"/>
          <p:cNvSpPr txBox="1">
            <a:spLocks noGrp="1"/>
          </p:cNvSpPr>
          <p:nvPr>
            <p:ph type="body" idx="2"/>
          </p:nvPr>
        </p:nvSpPr>
        <p:spPr>
          <a:xfrm>
            <a:off x="0" y="2389780"/>
            <a:ext cx="4261718" cy="547875"/>
          </a:xfrm>
          <a:prstGeom prst="rect">
            <a:avLst/>
          </a:prstGeom>
        </p:spPr>
        <p:txBody>
          <a:bodyPr spcFirstLastPara="1" vert="horz" wrap="square" lIns="68569" tIns="34275" rIns="68569" bIns="34275" numCol="1" anchor="ctr" anchorCtr="0" compatLnSpc="1">
            <a:prstTxWarp prst="textNoShape">
              <a:avLst/>
            </a:prstTxWarp>
            <a:noAutofit/>
          </a:bodyPr>
          <a:lstStyle/>
          <a:p>
            <a:pPr marL="0" indent="0">
              <a:spcBef>
                <a:spcPts val="750"/>
              </a:spcBef>
              <a:spcAft>
                <a:spcPts val="0"/>
              </a:spcAft>
              <a:buSzPts val="1600"/>
              <a:buNone/>
            </a:pPr>
            <a:r>
              <a:rPr lang="en-US" sz="2000" dirty="0"/>
              <a:t>Emotional/psychological</a:t>
            </a:r>
            <a:endParaRPr sz="2000" dirty="0"/>
          </a:p>
        </p:txBody>
      </p:sp>
      <p:sp>
        <p:nvSpPr>
          <p:cNvPr id="179" name="Google Shape;179;p25"/>
          <p:cNvSpPr txBox="1"/>
          <p:nvPr/>
        </p:nvSpPr>
        <p:spPr>
          <a:xfrm>
            <a:off x="4703976" y="-164661"/>
            <a:ext cx="2591025" cy="547875"/>
          </a:xfrm>
          <a:prstGeom prst="rect">
            <a:avLst/>
          </a:prstGeom>
          <a:noFill/>
          <a:ln>
            <a:noFill/>
          </a:ln>
        </p:spPr>
        <p:txBody>
          <a:bodyPr spcFirstLastPara="1" wrap="square" lIns="68569" tIns="68569" rIns="68569" bIns="68569" anchor="t" anchorCtr="0">
            <a:noAutofit/>
          </a:bodyPr>
          <a:lstStyle/>
          <a:p>
            <a:pPr>
              <a:spcBef>
                <a:spcPts val="750"/>
              </a:spcBef>
              <a:spcAft>
                <a:spcPts val="0"/>
              </a:spcAft>
              <a:buClr>
                <a:schemeClr val="lt1"/>
              </a:buClr>
              <a:buSzPts val="1600"/>
            </a:pPr>
            <a:r>
              <a:rPr lang="en-US" sz="2000" dirty="0">
                <a:latin typeface="+mn-lt"/>
                <a:ea typeface="Century Gothic"/>
                <a:cs typeface="Century Gothic"/>
                <a:sym typeface="Century Gothic"/>
              </a:rPr>
              <a:t>Verbal</a:t>
            </a:r>
            <a:endParaRPr sz="2000" dirty="0">
              <a:latin typeface="+mn-lt"/>
            </a:endParaRPr>
          </a:p>
        </p:txBody>
      </p:sp>
      <p:sp>
        <p:nvSpPr>
          <p:cNvPr id="180" name="Google Shape;180;p25"/>
          <p:cNvSpPr txBox="1"/>
          <p:nvPr/>
        </p:nvSpPr>
        <p:spPr>
          <a:xfrm>
            <a:off x="36723" y="4189671"/>
            <a:ext cx="2591025" cy="2250000"/>
          </a:xfrm>
          <a:prstGeom prst="rect">
            <a:avLst/>
          </a:prstGeom>
          <a:noFill/>
          <a:ln>
            <a:noFill/>
          </a:ln>
        </p:spPr>
        <p:txBody>
          <a:bodyPr spcFirstLastPara="1" wrap="square" lIns="68569" tIns="68569" rIns="68569" bIns="68569" anchor="t" anchorCtr="0">
            <a:noAutofit/>
          </a:bodyPr>
          <a:lstStyle/>
          <a:p>
            <a:pPr>
              <a:spcBef>
                <a:spcPts val="750"/>
              </a:spcBef>
              <a:spcAft>
                <a:spcPts val="0"/>
              </a:spcAft>
              <a:buClr>
                <a:schemeClr val="lt1"/>
              </a:buClr>
              <a:buSzPts val="1600"/>
            </a:pPr>
            <a:r>
              <a:rPr lang="en-US" sz="2000" dirty="0">
                <a:latin typeface="+mn-lt"/>
                <a:ea typeface="Century Gothic"/>
                <a:cs typeface="Century Gothic"/>
                <a:sym typeface="Century Gothic"/>
              </a:rPr>
              <a:t>Financial</a:t>
            </a:r>
            <a:endParaRPr sz="2000" dirty="0">
              <a:latin typeface="+mn-lt"/>
            </a:endParaRPr>
          </a:p>
        </p:txBody>
      </p:sp>
      <p:sp>
        <p:nvSpPr>
          <p:cNvPr id="181" name="Google Shape;181;p25"/>
          <p:cNvSpPr txBox="1"/>
          <p:nvPr/>
        </p:nvSpPr>
        <p:spPr>
          <a:xfrm>
            <a:off x="4703975" y="2372677"/>
            <a:ext cx="2591025" cy="643050"/>
          </a:xfrm>
          <a:prstGeom prst="rect">
            <a:avLst/>
          </a:prstGeom>
          <a:noFill/>
          <a:ln>
            <a:noFill/>
          </a:ln>
        </p:spPr>
        <p:txBody>
          <a:bodyPr spcFirstLastPara="1" wrap="square" lIns="68569" tIns="68569" rIns="68569" bIns="68569" anchor="t" anchorCtr="0">
            <a:noAutofit/>
          </a:bodyPr>
          <a:lstStyle/>
          <a:p>
            <a:pPr>
              <a:spcBef>
                <a:spcPts val="750"/>
              </a:spcBef>
              <a:spcAft>
                <a:spcPts val="0"/>
              </a:spcAft>
              <a:buClr>
                <a:schemeClr val="lt1"/>
              </a:buClr>
              <a:buSzPts val="1600"/>
            </a:pPr>
            <a:r>
              <a:rPr lang="en-US" sz="2000" dirty="0">
                <a:latin typeface="+mn-lt"/>
                <a:ea typeface="Century Gothic"/>
                <a:cs typeface="Century Gothic"/>
                <a:sym typeface="Century Gothic"/>
              </a:rPr>
              <a:t>Cultural/Identity</a:t>
            </a:r>
            <a:endParaRPr sz="2000" dirty="0">
              <a:latin typeface="+mn-lt"/>
            </a:endParaRPr>
          </a:p>
        </p:txBody>
      </p:sp>
      <p:sp>
        <p:nvSpPr>
          <p:cNvPr id="182" name="Google Shape;182;p25"/>
          <p:cNvSpPr txBox="1"/>
          <p:nvPr/>
        </p:nvSpPr>
        <p:spPr>
          <a:xfrm>
            <a:off x="36723" y="4671621"/>
            <a:ext cx="2250000" cy="643050"/>
          </a:xfrm>
          <a:prstGeom prst="rect">
            <a:avLst/>
          </a:prstGeom>
          <a:noFill/>
          <a:ln>
            <a:noFill/>
          </a:ln>
        </p:spPr>
        <p:txBody>
          <a:bodyPr spcFirstLastPara="1" wrap="square" lIns="68569" tIns="68569" rIns="68569" bIns="68569" anchor="t" anchorCtr="0">
            <a:noAutofit/>
          </a:bodyPr>
          <a:lstStyle/>
          <a:p>
            <a:pPr>
              <a:spcBef>
                <a:spcPts val="750"/>
              </a:spcBef>
              <a:spcAft>
                <a:spcPts val="0"/>
              </a:spcAft>
            </a:pPr>
            <a:r>
              <a:rPr lang="en-US" sz="1200" dirty="0">
                <a:latin typeface="Century Gothic"/>
                <a:ea typeface="Century Gothic"/>
                <a:cs typeface="Century Gothic"/>
                <a:sym typeface="Century Gothic"/>
              </a:rPr>
              <a:t>destroying credit</a:t>
            </a:r>
            <a:endParaRPr sz="1200" dirty="0"/>
          </a:p>
        </p:txBody>
      </p:sp>
      <p:sp>
        <p:nvSpPr>
          <p:cNvPr id="183" name="Google Shape;183;p25"/>
          <p:cNvSpPr txBox="1"/>
          <p:nvPr/>
        </p:nvSpPr>
        <p:spPr>
          <a:xfrm>
            <a:off x="4703974" y="4200150"/>
            <a:ext cx="2591025" cy="643050"/>
          </a:xfrm>
          <a:prstGeom prst="rect">
            <a:avLst/>
          </a:prstGeom>
          <a:noFill/>
          <a:ln>
            <a:noFill/>
          </a:ln>
        </p:spPr>
        <p:txBody>
          <a:bodyPr spcFirstLastPara="1" wrap="square" lIns="68569" tIns="68569" rIns="68569" bIns="68569" anchor="t" anchorCtr="0">
            <a:noAutofit/>
          </a:bodyPr>
          <a:lstStyle/>
          <a:p>
            <a:pPr>
              <a:spcBef>
                <a:spcPts val="750"/>
              </a:spcBef>
              <a:spcAft>
                <a:spcPts val="0"/>
              </a:spcAft>
              <a:buClr>
                <a:schemeClr val="lt1"/>
              </a:buClr>
              <a:buSzPts val="1600"/>
            </a:pPr>
            <a:r>
              <a:rPr lang="en-US" sz="2000" dirty="0">
                <a:latin typeface="+mn-lt"/>
                <a:ea typeface="Century Gothic"/>
                <a:cs typeface="Century Gothic"/>
                <a:sym typeface="Century Gothic"/>
              </a:rPr>
              <a:t>Sexual</a:t>
            </a:r>
            <a:endParaRPr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B8B36B-9450-4E30-9271-07F581D8308E}"/>
              </a:ext>
            </a:extLst>
          </p:cNvPr>
          <p:cNvSpPr>
            <a:spLocks noGrp="1"/>
          </p:cNvSpPr>
          <p:nvPr>
            <p:ph type="sldNum" sz="quarter" idx="12"/>
          </p:nvPr>
        </p:nvSpPr>
        <p:spPr/>
        <p:txBody>
          <a:bodyPr/>
          <a:lstStyle/>
          <a:p>
            <a:fld id="{781C1ACF-1D34-064E-BB9F-6D9AD06C2D7D}" type="slidenum">
              <a:rPr lang="en-US" smtClean="0"/>
              <a:pPr/>
              <a:t>16</a:t>
            </a:fld>
            <a:endParaRPr lang="en-US" dirty="0"/>
          </a:p>
        </p:txBody>
      </p:sp>
    </p:spTree>
    <p:extLst>
      <p:ext uri="{BB962C8B-B14F-4D97-AF65-F5344CB8AC3E}">
        <p14:creationId xmlns:p14="http://schemas.microsoft.com/office/powerpoint/2010/main" val="13049484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Abuse model 1:  cycle of violence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4185486"/>
              </p:ext>
            </p:extLst>
          </p:nvPr>
        </p:nvGraphicFramePr>
        <p:xfrm>
          <a:off x="457200" y="1600200"/>
          <a:ext cx="8001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9248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Abuse model 2:  wave of violence</a:t>
            </a:r>
          </a:p>
        </p:txBody>
      </p:sp>
      <p:sp>
        <p:nvSpPr>
          <p:cNvPr id="7" name="Freeform 3"/>
          <p:cNvSpPr>
            <a:spLocks/>
          </p:cNvSpPr>
          <p:nvPr/>
        </p:nvSpPr>
        <p:spPr bwMode="auto">
          <a:xfrm>
            <a:off x="689038" y="1603458"/>
            <a:ext cx="6878957" cy="3561431"/>
          </a:xfrm>
          <a:custGeom>
            <a:avLst/>
            <a:gdLst>
              <a:gd name="T0" fmla="*/ 0 w 8712"/>
              <a:gd name="T1" fmla="*/ 3868 h 3868"/>
              <a:gd name="T2" fmla="*/ 157 w 8712"/>
              <a:gd name="T3" fmla="*/ 3493 h 3868"/>
              <a:gd name="T4" fmla="*/ 262 w 8712"/>
              <a:gd name="T5" fmla="*/ 3808 h 3868"/>
              <a:gd name="T6" fmla="*/ 360 w 8712"/>
              <a:gd name="T7" fmla="*/ 3695 h 3868"/>
              <a:gd name="T8" fmla="*/ 480 w 8712"/>
              <a:gd name="T9" fmla="*/ 3485 h 3868"/>
              <a:gd name="T10" fmla="*/ 652 w 8712"/>
              <a:gd name="T11" fmla="*/ 3755 h 3868"/>
              <a:gd name="T12" fmla="*/ 847 w 8712"/>
              <a:gd name="T13" fmla="*/ 3343 h 3868"/>
              <a:gd name="T14" fmla="*/ 1042 w 8712"/>
              <a:gd name="T15" fmla="*/ 3838 h 3868"/>
              <a:gd name="T16" fmla="*/ 1200 w 8712"/>
              <a:gd name="T17" fmla="*/ 3433 h 3868"/>
              <a:gd name="T18" fmla="*/ 1297 w 8712"/>
              <a:gd name="T19" fmla="*/ 3778 h 3868"/>
              <a:gd name="T20" fmla="*/ 1402 w 8712"/>
              <a:gd name="T21" fmla="*/ 3605 h 3868"/>
              <a:gd name="T22" fmla="*/ 1567 w 8712"/>
              <a:gd name="T23" fmla="*/ 3748 h 3868"/>
              <a:gd name="T24" fmla="*/ 1717 w 8712"/>
              <a:gd name="T25" fmla="*/ 3230 h 3868"/>
              <a:gd name="T26" fmla="*/ 1882 w 8712"/>
              <a:gd name="T27" fmla="*/ 3643 h 3868"/>
              <a:gd name="T28" fmla="*/ 2092 w 8712"/>
              <a:gd name="T29" fmla="*/ 3058 h 3868"/>
              <a:gd name="T30" fmla="*/ 2265 w 8712"/>
              <a:gd name="T31" fmla="*/ 3568 h 3868"/>
              <a:gd name="T32" fmla="*/ 2482 w 8712"/>
              <a:gd name="T33" fmla="*/ 2720 h 3868"/>
              <a:gd name="T34" fmla="*/ 2632 w 8712"/>
              <a:gd name="T35" fmla="*/ 3455 h 3868"/>
              <a:gd name="T36" fmla="*/ 2887 w 8712"/>
              <a:gd name="T37" fmla="*/ 2503 h 3868"/>
              <a:gd name="T38" fmla="*/ 3000 w 8712"/>
              <a:gd name="T39" fmla="*/ 3298 h 3868"/>
              <a:gd name="T40" fmla="*/ 3202 w 8712"/>
              <a:gd name="T41" fmla="*/ 2525 h 3868"/>
              <a:gd name="T42" fmla="*/ 3420 w 8712"/>
              <a:gd name="T43" fmla="*/ 2885 h 3868"/>
              <a:gd name="T44" fmla="*/ 3742 w 8712"/>
              <a:gd name="T45" fmla="*/ 1933 h 3868"/>
              <a:gd name="T46" fmla="*/ 4110 w 8712"/>
              <a:gd name="T47" fmla="*/ 2960 h 3868"/>
              <a:gd name="T48" fmla="*/ 4477 w 8712"/>
              <a:gd name="T49" fmla="*/ 1640 h 3868"/>
              <a:gd name="T50" fmla="*/ 4912 w 8712"/>
              <a:gd name="T51" fmla="*/ 3170 h 3868"/>
              <a:gd name="T52" fmla="*/ 5280 w 8712"/>
              <a:gd name="T53" fmla="*/ 1055 h 3868"/>
              <a:gd name="T54" fmla="*/ 5640 w 8712"/>
              <a:gd name="T55" fmla="*/ 3125 h 3868"/>
              <a:gd name="T56" fmla="*/ 5910 w 8712"/>
              <a:gd name="T57" fmla="*/ 1738 h 3868"/>
              <a:gd name="T58" fmla="*/ 6150 w 8712"/>
              <a:gd name="T59" fmla="*/ 2698 h 3868"/>
              <a:gd name="T60" fmla="*/ 6562 w 8712"/>
              <a:gd name="T61" fmla="*/ 883 h 3868"/>
              <a:gd name="T62" fmla="*/ 6892 w 8712"/>
              <a:gd name="T63" fmla="*/ 2530 h 3868"/>
              <a:gd name="T64" fmla="*/ 7252 w 8712"/>
              <a:gd name="T65" fmla="*/ 470 h 3868"/>
              <a:gd name="T66" fmla="*/ 7692 w 8712"/>
              <a:gd name="T67" fmla="*/ 2510 h 3868"/>
              <a:gd name="T68" fmla="*/ 8392 w 8712"/>
              <a:gd name="T69" fmla="*/ 90 h 3868"/>
              <a:gd name="T70" fmla="*/ 8712 w 8712"/>
              <a:gd name="T71" fmla="*/ 1970 h 3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12" h="3868">
                <a:moveTo>
                  <a:pt x="0" y="3868"/>
                </a:moveTo>
                <a:cubicBezTo>
                  <a:pt x="26" y="3807"/>
                  <a:pt x="113" y="3503"/>
                  <a:pt x="157" y="3493"/>
                </a:cubicBezTo>
                <a:cubicBezTo>
                  <a:pt x="201" y="3483"/>
                  <a:pt x="228" y="3774"/>
                  <a:pt x="262" y="3808"/>
                </a:cubicBezTo>
                <a:cubicBezTo>
                  <a:pt x="296" y="3842"/>
                  <a:pt x="324" y="3749"/>
                  <a:pt x="360" y="3695"/>
                </a:cubicBezTo>
                <a:cubicBezTo>
                  <a:pt x="396" y="3641"/>
                  <a:pt x="431" y="3475"/>
                  <a:pt x="480" y="3485"/>
                </a:cubicBezTo>
                <a:cubicBezTo>
                  <a:pt x="529" y="3495"/>
                  <a:pt x="591" y="3779"/>
                  <a:pt x="652" y="3755"/>
                </a:cubicBezTo>
                <a:cubicBezTo>
                  <a:pt x="713" y="3731"/>
                  <a:pt x="782" y="3329"/>
                  <a:pt x="847" y="3343"/>
                </a:cubicBezTo>
                <a:cubicBezTo>
                  <a:pt x="912" y="3357"/>
                  <a:pt x="983" y="3823"/>
                  <a:pt x="1042" y="3838"/>
                </a:cubicBezTo>
                <a:cubicBezTo>
                  <a:pt x="1101" y="3853"/>
                  <a:pt x="1158" y="3443"/>
                  <a:pt x="1200" y="3433"/>
                </a:cubicBezTo>
                <a:cubicBezTo>
                  <a:pt x="1242" y="3423"/>
                  <a:pt x="1263" y="3749"/>
                  <a:pt x="1297" y="3778"/>
                </a:cubicBezTo>
                <a:cubicBezTo>
                  <a:pt x="1331" y="3807"/>
                  <a:pt x="1357" y="3610"/>
                  <a:pt x="1402" y="3605"/>
                </a:cubicBezTo>
                <a:cubicBezTo>
                  <a:pt x="1447" y="3600"/>
                  <a:pt x="1514" y="3811"/>
                  <a:pt x="1567" y="3748"/>
                </a:cubicBezTo>
                <a:cubicBezTo>
                  <a:pt x="1620" y="3685"/>
                  <a:pt x="1665" y="3247"/>
                  <a:pt x="1717" y="3230"/>
                </a:cubicBezTo>
                <a:cubicBezTo>
                  <a:pt x="1769" y="3213"/>
                  <a:pt x="1820" y="3672"/>
                  <a:pt x="1882" y="3643"/>
                </a:cubicBezTo>
                <a:cubicBezTo>
                  <a:pt x="1944" y="3614"/>
                  <a:pt x="2028" y="3070"/>
                  <a:pt x="2092" y="3058"/>
                </a:cubicBezTo>
                <a:cubicBezTo>
                  <a:pt x="2156" y="3046"/>
                  <a:pt x="2200" y="3624"/>
                  <a:pt x="2265" y="3568"/>
                </a:cubicBezTo>
                <a:cubicBezTo>
                  <a:pt x="2330" y="3512"/>
                  <a:pt x="2421" y="2739"/>
                  <a:pt x="2482" y="2720"/>
                </a:cubicBezTo>
                <a:cubicBezTo>
                  <a:pt x="2543" y="2701"/>
                  <a:pt x="2564" y="3491"/>
                  <a:pt x="2632" y="3455"/>
                </a:cubicBezTo>
                <a:cubicBezTo>
                  <a:pt x="2700" y="3419"/>
                  <a:pt x="2826" y="2529"/>
                  <a:pt x="2887" y="2503"/>
                </a:cubicBezTo>
                <a:cubicBezTo>
                  <a:pt x="2948" y="2477"/>
                  <a:pt x="2948" y="3294"/>
                  <a:pt x="3000" y="3298"/>
                </a:cubicBezTo>
                <a:cubicBezTo>
                  <a:pt x="3052" y="3302"/>
                  <a:pt x="3132" y="2594"/>
                  <a:pt x="3202" y="2525"/>
                </a:cubicBezTo>
                <a:cubicBezTo>
                  <a:pt x="3272" y="2456"/>
                  <a:pt x="3330" y="2984"/>
                  <a:pt x="3420" y="2885"/>
                </a:cubicBezTo>
                <a:cubicBezTo>
                  <a:pt x="3510" y="2786"/>
                  <a:pt x="3627" y="1920"/>
                  <a:pt x="3742" y="1933"/>
                </a:cubicBezTo>
                <a:cubicBezTo>
                  <a:pt x="3857" y="1946"/>
                  <a:pt x="3988" y="3009"/>
                  <a:pt x="4110" y="2960"/>
                </a:cubicBezTo>
                <a:cubicBezTo>
                  <a:pt x="4232" y="2911"/>
                  <a:pt x="4343" y="1605"/>
                  <a:pt x="4477" y="1640"/>
                </a:cubicBezTo>
                <a:cubicBezTo>
                  <a:pt x="4611" y="1675"/>
                  <a:pt x="4778" y="3267"/>
                  <a:pt x="4912" y="3170"/>
                </a:cubicBezTo>
                <a:cubicBezTo>
                  <a:pt x="5046" y="3073"/>
                  <a:pt x="5159" y="1062"/>
                  <a:pt x="5280" y="1055"/>
                </a:cubicBezTo>
                <a:cubicBezTo>
                  <a:pt x="5401" y="1048"/>
                  <a:pt x="5535" y="3011"/>
                  <a:pt x="5640" y="3125"/>
                </a:cubicBezTo>
                <a:cubicBezTo>
                  <a:pt x="5745" y="3239"/>
                  <a:pt x="5825" y="1809"/>
                  <a:pt x="5910" y="1738"/>
                </a:cubicBezTo>
                <a:cubicBezTo>
                  <a:pt x="5995" y="1667"/>
                  <a:pt x="6041" y="2840"/>
                  <a:pt x="6150" y="2698"/>
                </a:cubicBezTo>
                <a:cubicBezTo>
                  <a:pt x="6259" y="2556"/>
                  <a:pt x="6439" y="911"/>
                  <a:pt x="6562" y="883"/>
                </a:cubicBezTo>
                <a:cubicBezTo>
                  <a:pt x="6685" y="855"/>
                  <a:pt x="6777" y="2599"/>
                  <a:pt x="6892" y="2530"/>
                </a:cubicBezTo>
                <a:cubicBezTo>
                  <a:pt x="7007" y="2461"/>
                  <a:pt x="7119" y="473"/>
                  <a:pt x="7252" y="470"/>
                </a:cubicBezTo>
                <a:cubicBezTo>
                  <a:pt x="7385" y="467"/>
                  <a:pt x="7502" y="2573"/>
                  <a:pt x="7692" y="2510"/>
                </a:cubicBezTo>
                <a:cubicBezTo>
                  <a:pt x="7882" y="2447"/>
                  <a:pt x="8222" y="180"/>
                  <a:pt x="8392" y="90"/>
                </a:cubicBezTo>
                <a:cubicBezTo>
                  <a:pt x="8562" y="0"/>
                  <a:pt x="8645" y="1578"/>
                  <a:pt x="8712" y="1970"/>
                </a:cubicBezTo>
              </a:path>
            </a:pathLst>
          </a:cu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4"/>
          <p:cNvSpPr>
            <a:spLocks noChangeShapeType="1"/>
          </p:cNvSpPr>
          <p:nvPr/>
        </p:nvSpPr>
        <p:spPr bwMode="auto">
          <a:xfrm flipV="1">
            <a:off x="7937108" y="1164806"/>
            <a:ext cx="0" cy="3788194"/>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WordArt 5"/>
          <p:cNvSpPr>
            <a:spLocks noChangeArrowheads="1" noChangeShapeType="1" noTextEdit="1"/>
          </p:cNvSpPr>
          <p:nvPr/>
        </p:nvSpPr>
        <p:spPr bwMode="auto">
          <a:xfrm>
            <a:off x="3429000" y="5164890"/>
            <a:ext cx="2514601" cy="27856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1200" kern="10" spc="0" dirty="0">
                <a:ln w="9525">
                  <a:solidFill>
                    <a:srgbClr val="000000"/>
                  </a:solidFill>
                  <a:round/>
                  <a:headEnd/>
                  <a:tailEnd/>
                </a:ln>
                <a:solidFill>
                  <a:srgbClr val="000000"/>
                </a:solidFill>
                <a:effectLst/>
                <a:latin typeface="Calibri" panose="020F0502020204030204" pitchFamily="34" charset="0"/>
                <a:cs typeface="Calibri" panose="020F0502020204030204" pitchFamily="34" charset="0"/>
              </a:rPr>
              <a:t>Respectful behavior</a:t>
            </a:r>
          </a:p>
        </p:txBody>
      </p:sp>
      <p:sp>
        <p:nvSpPr>
          <p:cNvPr id="10" name="WordArt 6"/>
          <p:cNvSpPr>
            <a:spLocks noChangeArrowheads="1" noChangeShapeType="1" noTextEdit="1"/>
          </p:cNvSpPr>
          <p:nvPr/>
        </p:nvSpPr>
        <p:spPr bwMode="auto">
          <a:xfrm rot="16243349">
            <a:off x="6496558" y="2937694"/>
            <a:ext cx="3394668" cy="24241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1200" kern="10" spc="0" dirty="0">
                <a:ln w="9525">
                  <a:solidFill>
                    <a:srgbClr val="000000"/>
                  </a:solidFill>
                  <a:round/>
                  <a:headEnd/>
                  <a:tailEnd/>
                </a:ln>
                <a:solidFill>
                  <a:srgbClr val="000000"/>
                </a:solidFill>
                <a:effectLst/>
                <a:latin typeface="Calibri" panose="020F0502020204030204" pitchFamily="34" charset="0"/>
                <a:cs typeface="Calibri" panose="020F0502020204030204" pitchFamily="34" charset="0"/>
              </a:rPr>
              <a:t>Increasingly  abusive  behavior</a:t>
            </a:r>
          </a:p>
        </p:txBody>
      </p:sp>
      <p:sp>
        <p:nvSpPr>
          <p:cNvPr id="12" name="Line 7"/>
          <p:cNvSpPr>
            <a:spLocks noChangeShapeType="1"/>
          </p:cNvSpPr>
          <p:nvPr/>
        </p:nvSpPr>
        <p:spPr bwMode="auto">
          <a:xfrm>
            <a:off x="689037" y="4953000"/>
            <a:ext cx="7248071" cy="0"/>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73831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control wheel</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66974" y="1143000"/>
            <a:ext cx="4619625" cy="4933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662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Agenda</a:t>
            </a:r>
          </a:p>
        </p:txBody>
      </p:sp>
      <p:sp>
        <p:nvSpPr>
          <p:cNvPr id="3" name="Content Placeholder 2"/>
          <p:cNvSpPr>
            <a:spLocks noGrp="1"/>
          </p:cNvSpPr>
          <p:nvPr>
            <p:ph idx="1"/>
          </p:nvPr>
        </p:nvSpPr>
        <p:spPr>
          <a:xfrm>
            <a:off x="457200" y="1295400"/>
            <a:ext cx="8229600" cy="4525963"/>
          </a:xfrm>
        </p:spPr>
        <p:txBody>
          <a:bodyPr>
            <a:normAutofit/>
          </a:bodyPr>
          <a:lstStyle/>
          <a:p>
            <a:r>
              <a:rPr lang="en-US" sz="2800" dirty="0"/>
              <a:t>Goals (5 minutes)</a:t>
            </a:r>
          </a:p>
          <a:p>
            <a:r>
              <a:rPr lang="en-US" sz="2800" dirty="0"/>
              <a:t>Overview, definitions and statistics (55 minutes)</a:t>
            </a:r>
          </a:p>
          <a:p>
            <a:r>
              <a:rPr lang="en-US" sz="2800" dirty="0"/>
              <a:t>Break (5 minutes)</a:t>
            </a:r>
          </a:p>
          <a:p>
            <a:r>
              <a:rPr lang="en-US" sz="2800" dirty="0"/>
              <a:t>Understanding and responding to crisis and trauma (35 minutes)</a:t>
            </a:r>
          </a:p>
          <a:p>
            <a:r>
              <a:rPr lang="en-US" sz="2800" dirty="0"/>
              <a:t>Responding to disclosure; resources for survivors and management staff (25 minutes)</a:t>
            </a:r>
          </a:p>
          <a:p>
            <a:endParaRPr lang="en-US" dirty="0"/>
          </a:p>
        </p:txBody>
      </p:sp>
    </p:spTree>
    <p:extLst>
      <p:ext uri="{BB962C8B-B14F-4D97-AF65-F5344CB8AC3E}">
        <p14:creationId xmlns:p14="http://schemas.microsoft.com/office/powerpoint/2010/main" val="2341803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stalking?</a:t>
            </a:r>
          </a:p>
        </p:txBody>
      </p:sp>
      <p:sp>
        <p:nvSpPr>
          <p:cNvPr id="3" name="Content Placeholder 2"/>
          <p:cNvSpPr>
            <a:spLocks noGrp="1"/>
          </p:cNvSpPr>
          <p:nvPr>
            <p:ph idx="1"/>
          </p:nvPr>
        </p:nvSpPr>
        <p:spPr/>
        <p:txBody>
          <a:bodyPr>
            <a:normAutofit/>
          </a:bodyPr>
          <a:lstStyle/>
          <a:p>
            <a:pPr indent="0">
              <a:buNone/>
            </a:pPr>
            <a:r>
              <a:rPr lang="en-US" sz="3200" b="1" dirty="0">
                <a:cs typeface="Arial" pitchFamily="34" charset="0"/>
              </a:rPr>
              <a:t>Stalking</a:t>
            </a:r>
            <a:r>
              <a:rPr lang="en-US" sz="3200" dirty="0">
                <a:cs typeface="Arial" pitchFamily="34" charset="0"/>
              </a:rPr>
              <a:t> is the repeated following and  harassing of another person that would cause a reasonable person to fear for their safety or the safety of others or suffer substantial emotional distress.</a:t>
            </a:r>
          </a:p>
          <a:p>
            <a:pPr indent="0">
              <a:buNone/>
            </a:pPr>
            <a:r>
              <a:rPr lang="en-US" sz="3200" dirty="0">
                <a:cs typeface="Arial" pitchFamily="34" charset="0"/>
              </a:rPr>
              <a:t>It is generally composed of a series of actions that taken individually might seem harmless. </a:t>
            </a:r>
          </a:p>
        </p:txBody>
      </p:sp>
    </p:spTree>
    <p:extLst>
      <p:ext uri="{BB962C8B-B14F-4D97-AF65-F5344CB8AC3E}">
        <p14:creationId xmlns:p14="http://schemas.microsoft.com/office/powerpoint/2010/main" val="39318756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fontScale="90000"/>
          </a:bodyPr>
          <a:lstStyle/>
          <a:p>
            <a:r>
              <a:rPr lang="en-US" dirty="0"/>
              <a:t>Intersection with housing instability &amp; poverty</a:t>
            </a:r>
          </a:p>
        </p:txBody>
      </p:sp>
      <p:sp>
        <p:nvSpPr>
          <p:cNvPr id="5" name="Shape 200"/>
          <p:cNvSpPr/>
          <p:nvPr/>
        </p:nvSpPr>
        <p:spPr>
          <a:xfrm>
            <a:off x="228600" y="1972888"/>
            <a:ext cx="1398975" cy="2759700"/>
          </a:xfrm>
          <a:prstGeom prst="roundRect">
            <a:avLst>
              <a:gd name="adj" fmla="val 16667"/>
            </a:avLst>
          </a:prstGeom>
          <a:solidFill>
            <a:srgbClr val="C0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1" i="0" u="none" strike="noStrike" cap="none" dirty="0">
                <a:solidFill>
                  <a:srgbClr val="000000"/>
                </a:solidFill>
                <a:latin typeface="Calibri" panose="020F0502020204030204" pitchFamily="34" charset="0"/>
                <a:ea typeface="Lato"/>
                <a:cs typeface="Calibri" panose="020F0502020204030204" pitchFamily="34" charset="0"/>
                <a:sym typeface="Lato"/>
              </a:rPr>
              <a:t>Sexual &amp; domestic violence (SDV)</a:t>
            </a:r>
          </a:p>
        </p:txBody>
      </p:sp>
      <p:sp>
        <p:nvSpPr>
          <p:cNvPr id="6" name="Shape 201"/>
          <p:cNvSpPr/>
          <p:nvPr/>
        </p:nvSpPr>
        <p:spPr>
          <a:xfrm>
            <a:off x="1744875" y="1860500"/>
            <a:ext cx="2905500" cy="1179900"/>
          </a:xfrm>
          <a:prstGeom prst="rightArrow">
            <a:avLst>
              <a:gd name="adj1" fmla="val 50000"/>
              <a:gd name="adj2" fmla="val 80825"/>
            </a:avLst>
          </a:prstGeom>
          <a:solidFill>
            <a:schemeClr val="lt1"/>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457200" marR="0" lvl="0" indent="-342900" algn="l" rtl="0">
              <a:lnSpc>
                <a:spcPct val="100000"/>
              </a:lnSpc>
              <a:spcBef>
                <a:spcPts val="0"/>
              </a:spcBef>
              <a:spcAft>
                <a:spcPts val="0"/>
              </a:spcAft>
              <a:buClr>
                <a:srgbClr val="000000"/>
              </a:buClr>
              <a:buSzPct val="100000"/>
              <a:buFont typeface="Lato"/>
              <a:buChar char="●"/>
            </a:pPr>
            <a:r>
              <a:rPr lang="en" sz="1800" i="0" u="none" strike="noStrike" cap="none" dirty="0">
                <a:solidFill>
                  <a:srgbClr val="000000"/>
                </a:solidFill>
                <a:latin typeface="Calibri" panose="020F0502020204030204" pitchFamily="34" charset="0"/>
                <a:ea typeface="Lato"/>
                <a:cs typeface="Calibri" panose="020F0502020204030204" pitchFamily="34" charset="0"/>
                <a:sym typeface="Lato"/>
              </a:rPr>
              <a:t>Safety concerns</a:t>
            </a:r>
          </a:p>
          <a:p>
            <a:pPr marL="457200" marR="0" lvl="0" indent="-342900" algn="l" rtl="0">
              <a:lnSpc>
                <a:spcPct val="100000"/>
              </a:lnSpc>
              <a:spcBef>
                <a:spcPts val="0"/>
              </a:spcBef>
              <a:spcAft>
                <a:spcPts val="0"/>
              </a:spcAft>
              <a:buClr>
                <a:srgbClr val="000000"/>
              </a:buClr>
              <a:buSzPct val="100000"/>
              <a:buFont typeface="Lato"/>
              <a:buChar char="●"/>
            </a:pPr>
            <a:r>
              <a:rPr lang="en" sz="1800" i="0" u="none" strike="noStrike" cap="none" dirty="0">
                <a:solidFill>
                  <a:srgbClr val="000000"/>
                </a:solidFill>
                <a:latin typeface="Calibri" panose="020F0502020204030204" pitchFamily="34" charset="0"/>
                <a:ea typeface="Lato"/>
                <a:cs typeface="Calibri" panose="020F0502020204030204" pitchFamily="34" charset="0"/>
                <a:sym typeface="Lato"/>
              </a:rPr>
              <a:t>Fear</a:t>
            </a:r>
          </a:p>
        </p:txBody>
      </p:sp>
      <p:sp>
        <p:nvSpPr>
          <p:cNvPr id="7" name="Shape 202"/>
          <p:cNvSpPr/>
          <p:nvPr/>
        </p:nvSpPr>
        <p:spPr>
          <a:xfrm>
            <a:off x="1744875" y="3148162"/>
            <a:ext cx="2905500" cy="1957238"/>
          </a:xfrm>
          <a:prstGeom prst="rightArrow">
            <a:avLst>
              <a:gd name="adj1" fmla="val 50000"/>
              <a:gd name="adj2" fmla="val 52697"/>
            </a:avLst>
          </a:prstGeom>
          <a:solidFill>
            <a:schemeClr val="lt1"/>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457200" marR="0" lvl="0" indent="-330200" algn="l" rtl="0">
              <a:lnSpc>
                <a:spcPct val="100000"/>
              </a:lnSpc>
              <a:spcBef>
                <a:spcPts val="0"/>
              </a:spcBef>
              <a:spcAft>
                <a:spcPts val="0"/>
              </a:spcAft>
              <a:buClr>
                <a:srgbClr val="000000"/>
              </a:buClr>
              <a:buSzPct val="100000"/>
              <a:buFont typeface="Calibri"/>
              <a:buChar char="●"/>
            </a:pPr>
            <a:r>
              <a:rPr lang="en"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Financial costs</a:t>
            </a:r>
          </a:p>
          <a:p>
            <a:pPr marL="457200" marR="0" lvl="0" indent="-330200" algn="l" rtl="0">
              <a:lnSpc>
                <a:spcPct val="100000"/>
              </a:lnSpc>
              <a:spcBef>
                <a:spcPts val="0"/>
              </a:spcBef>
              <a:spcAft>
                <a:spcPts val="0"/>
              </a:spcAft>
              <a:buClr>
                <a:srgbClr val="000000"/>
              </a:buClr>
              <a:buSzPct val="100000"/>
              <a:buFont typeface="Calibri"/>
              <a:buChar char="●"/>
            </a:pPr>
            <a:r>
              <a:rPr lang="en"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 </a:t>
            </a:r>
            <a:r>
              <a:rPr lang="en"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educational performance</a:t>
            </a:r>
          </a:p>
          <a:p>
            <a:pPr marL="457200" marR="0" lvl="0" indent="-330200" algn="l" rtl="0">
              <a:lnSpc>
                <a:spcPct val="100000"/>
              </a:lnSpc>
              <a:spcBef>
                <a:spcPts val="0"/>
              </a:spcBef>
              <a:spcAft>
                <a:spcPts val="0"/>
              </a:spcAft>
              <a:buClr>
                <a:srgbClr val="000000"/>
              </a:buClr>
              <a:buSzPct val="100000"/>
              <a:buFont typeface="Calibri"/>
              <a:buChar char="●"/>
            </a:pPr>
            <a:r>
              <a:rPr lang="en" sz="1600" b="1" i="0" u="none" strike="noStrike" cap="none" dirty="0">
                <a:solidFill>
                  <a:schemeClr val="dk1"/>
                </a:solidFill>
                <a:latin typeface="Calibri" panose="020F0502020204030204" pitchFamily="34" charset="0"/>
                <a:ea typeface="Calibri"/>
                <a:cs typeface="Calibri" panose="020F0502020204030204" pitchFamily="34" charset="0"/>
                <a:sym typeface="Calibri"/>
              </a:rPr>
              <a:t>↓</a:t>
            </a:r>
            <a:r>
              <a:rPr lang="en" sz="1600" b="0" i="0" u="none" strike="noStrike" cap="none" dirty="0">
                <a:solidFill>
                  <a:srgbClr val="000000"/>
                </a:solidFill>
                <a:latin typeface="Calibri" panose="020F0502020204030204" pitchFamily="34" charset="0"/>
                <a:ea typeface="Calibri"/>
                <a:cs typeface="Calibri" panose="020F0502020204030204" pitchFamily="34" charset="0"/>
                <a:sym typeface="Calibri"/>
              </a:rPr>
              <a:t>earnings</a:t>
            </a:r>
          </a:p>
        </p:txBody>
      </p:sp>
      <p:sp>
        <p:nvSpPr>
          <p:cNvPr id="8" name="Shape 203"/>
          <p:cNvSpPr/>
          <p:nvPr/>
        </p:nvSpPr>
        <p:spPr>
          <a:xfrm>
            <a:off x="4702725" y="2092850"/>
            <a:ext cx="1583100" cy="715200"/>
          </a:xfrm>
          <a:prstGeom prst="rect">
            <a:avLst/>
          </a:prstGeom>
          <a:solidFill>
            <a:schemeClr val="lt1"/>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1" i="0" u="none" strike="noStrike" cap="none">
                <a:solidFill>
                  <a:srgbClr val="000000"/>
                </a:solidFill>
                <a:latin typeface="Calibri" panose="020F0502020204030204" pitchFamily="34" charset="0"/>
                <a:ea typeface="Lato"/>
                <a:cs typeface="Calibri" panose="020F0502020204030204" pitchFamily="34" charset="0"/>
                <a:sym typeface="Lato"/>
              </a:rPr>
              <a:t>Relocation</a:t>
            </a:r>
          </a:p>
        </p:txBody>
      </p:sp>
      <p:sp>
        <p:nvSpPr>
          <p:cNvPr id="9" name="Shape 204"/>
          <p:cNvSpPr/>
          <p:nvPr/>
        </p:nvSpPr>
        <p:spPr>
          <a:xfrm>
            <a:off x="4702725" y="3695956"/>
            <a:ext cx="1583100" cy="715200"/>
          </a:xfrm>
          <a:prstGeom prst="rect">
            <a:avLst/>
          </a:prstGeom>
          <a:solidFill>
            <a:schemeClr val="lt1"/>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1" i="0" u="none" strike="noStrike" cap="none">
                <a:solidFill>
                  <a:srgbClr val="000000"/>
                </a:solidFill>
                <a:latin typeface="Calibri" panose="020F0502020204030204" pitchFamily="34" charset="0"/>
                <a:ea typeface="Lato"/>
                <a:cs typeface="Calibri" panose="020F0502020204030204" pitchFamily="34" charset="0"/>
                <a:sym typeface="Lato"/>
              </a:rPr>
              <a:t>Economic instability</a:t>
            </a:r>
          </a:p>
        </p:txBody>
      </p:sp>
      <p:cxnSp>
        <p:nvCxnSpPr>
          <p:cNvPr id="10" name="Shape 205"/>
          <p:cNvCxnSpPr>
            <a:stCxn id="8" idx="3"/>
          </p:cNvCxnSpPr>
          <p:nvPr/>
        </p:nvCxnSpPr>
        <p:spPr>
          <a:xfrm rot="10800000" flipH="1">
            <a:off x="6285825" y="2427650"/>
            <a:ext cx="612300" cy="22800"/>
          </a:xfrm>
          <a:prstGeom prst="straightConnector1">
            <a:avLst/>
          </a:prstGeom>
          <a:noFill/>
          <a:ln w="28575" cap="flat" cmpd="sng">
            <a:solidFill>
              <a:srgbClr val="000000"/>
            </a:solidFill>
            <a:prstDash val="solid"/>
            <a:round/>
            <a:headEnd type="none" w="med" len="med"/>
            <a:tailEnd type="triangle" w="lg" len="lg"/>
          </a:ln>
        </p:spPr>
      </p:cxnSp>
      <p:sp>
        <p:nvSpPr>
          <p:cNvPr id="11" name="Shape 206"/>
          <p:cNvSpPr/>
          <p:nvPr/>
        </p:nvSpPr>
        <p:spPr>
          <a:xfrm>
            <a:off x="6898125" y="2081463"/>
            <a:ext cx="1864874" cy="715200"/>
          </a:xfrm>
          <a:prstGeom prst="rect">
            <a:avLst/>
          </a:prstGeom>
          <a:solidFill>
            <a:schemeClr val="lt1"/>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1" i="0" u="none" strike="noStrike" cap="none" dirty="0">
                <a:solidFill>
                  <a:srgbClr val="000000"/>
                </a:solidFill>
                <a:latin typeface="Calibri" panose="020F0502020204030204" pitchFamily="34" charset="0"/>
                <a:ea typeface="Lato"/>
                <a:cs typeface="Calibri" panose="020F0502020204030204" pitchFamily="34" charset="0"/>
                <a:sym typeface="Lato"/>
              </a:rPr>
              <a:t>Moving costs</a:t>
            </a:r>
          </a:p>
        </p:txBody>
      </p:sp>
      <p:cxnSp>
        <p:nvCxnSpPr>
          <p:cNvPr id="12" name="Shape 207"/>
          <p:cNvCxnSpPr/>
          <p:nvPr/>
        </p:nvCxnSpPr>
        <p:spPr>
          <a:xfrm>
            <a:off x="6338175" y="3989694"/>
            <a:ext cx="500700" cy="0"/>
          </a:xfrm>
          <a:prstGeom prst="straightConnector1">
            <a:avLst/>
          </a:prstGeom>
          <a:noFill/>
          <a:ln w="28575" cap="flat" cmpd="sng">
            <a:solidFill>
              <a:srgbClr val="000000"/>
            </a:solidFill>
            <a:prstDash val="solid"/>
            <a:round/>
            <a:headEnd type="none" w="med" len="med"/>
            <a:tailEnd type="triangle" w="lg" len="lg"/>
          </a:ln>
        </p:spPr>
      </p:cxnSp>
      <p:sp>
        <p:nvSpPr>
          <p:cNvPr id="13" name="Shape 208"/>
          <p:cNvSpPr/>
          <p:nvPr/>
        </p:nvSpPr>
        <p:spPr>
          <a:xfrm>
            <a:off x="6891225" y="3649188"/>
            <a:ext cx="1871774" cy="857400"/>
          </a:xfrm>
          <a:prstGeom prst="rect">
            <a:avLst/>
          </a:prstGeom>
          <a:solidFill>
            <a:schemeClr val="lt1"/>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1" i="0" u="none" strike="noStrike" cap="none">
                <a:solidFill>
                  <a:srgbClr val="000000"/>
                </a:solidFill>
                <a:latin typeface="Calibri" panose="020F0502020204030204" pitchFamily="34" charset="0"/>
                <a:ea typeface="Lato"/>
                <a:cs typeface="Calibri" panose="020F0502020204030204" pitchFamily="34" charset="0"/>
                <a:sym typeface="Lato"/>
              </a:rPr>
              <a:t>Difficulty affording housing</a:t>
            </a:r>
          </a:p>
        </p:txBody>
      </p:sp>
      <p:cxnSp>
        <p:nvCxnSpPr>
          <p:cNvPr id="14" name="Shape 209"/>
          <p:cNvCxnSpPr>
            <a:stCxn id="13" idx="0"/>
            <a:endCxn id="11" idx="2"/>
          </p:cNvCxnSpPr>
          <p:nvPr/>
        </p:nvCxnSpPr>
        <p:spPr>
          <a:xfrm flipV="1">
            <a:off x="7827112" y="2796663"/>
            <a:ext cx="3450" cy="852525"/>
          </a:xfrm>
          <a:prstGeom prst="straightConnector1">
            <a:avLst/>
          </a:prstGeom>
          <a:noFill/>
          <a:ln w="28575" cap="flat" cmpd="sng">
            <a:solidFill>
              <a:srgbClr val="000000"/>
            </a:solidFill>
            <a:prstDash val="solid"/>
            <a:round/>
            <a:headEnd type="none" w="med" len="med"/>
            <a:tailEnd type="triangle" w="lg" len="lg"/>
          </a:ln>
        </p:spPr>
      </p:cxnSp>
      <p:sp>
        <p:nvSpPr>
          <p:cNvPr id="15" name="Shape 210"/>
          <p:cNvSpPr/>
          <p:nvPr/>
        </p:nvSpPr>
        <p:spPr>
          <a:xfrm>
            <a:off x="6877369" y="5008069"/>
            <a:ext cx="1871775" cy="430800"/>
          </a:xfrm>
          <a:prstGeom prst="rect">
            <a:avLst/>
          </a:prstGeom>
          <a:solidFill>
            <a:schemeClr val="lt1"/>
          </a:solidFill>
          <a:ln w="1905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000000"/>
              </a:buClr>
              <a:buSzPct val="25000"/>
              <a:buFont typeface="Calibri"/>
              <a:buNone/>
            </a:pPr>
            <a:r>
              <a:rPr lang="en" sz="1800" b="1" i="0" u="none" strike="noStrike" cap="none" dirty="0">
                <a:solidFill>
                  <a:srgbClr val="000000"/>
                </a:solidFill>
                <a:latin typeface="Calibri" panose="020F0502020204030204" pitchFamily="34" charset="0"/>
                <a:ea typeface="Lato"/>
                <a:cs typeface="Calibri" panose="020F0502020204030204" pitchFamily="34" charset="0"/>
                <a:sym typeface="Lato"/>
              </a:rPr>
              <a:t>Homelessness</a:t>
            </a:r>
          </a:p>
        </p:txBody>
      </p:sp>
      <p:cxnSp>
        <p:nvCxnSpPr>
          <p:cNvPr id="16" name="Shape 211"/>
          <p:cNvCxnSpPr/>
          <p:nvPr/>
        </p:nvCxnSpPr>
        <p:spPr>
          <a:xfrm>
            <a:off x="7651870" y="4478269"/>
            <a:ext cx="0" cy="529800"/>
          </a:xfrm>
          <a:prstGeom prst="straightConnector1">
            <a:avLst/>
          </a:prstGeom>
          <a:noFill/>
          <a:ln w="28575" cap="flat" cmpd="sng">
            <a:solidFill>
              <a:srgbClr val="000000"/>
            </a:solidFill>
            <a:prstDash val="solid"/>
            <a:round/>
            <a:headEnd type="none" w="med" len="med"/>
            <a:tailEnd type="triangle" w="lg" len="lg"/>
          </a:ln>
        </p:spPr>
      </p:cxnSp>
    </p:spTree>
    <p:extLst>
      <p:ext uri="{BB962C8B-B14F-4D97-AF65-F5344CB8AC3E}">
        <p14:creationId xmlns:p14="http://schemas.microsoft.com/office/powerpoint/2010/main" val="4976861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violence and housing instability</a:t>
            </a:r>
          </a:p>
        </p:txBody>
      </p:sp>
      <p:sp>
        <p:nvSpPr>
          <p:cNvPr id="3" name="Content Placeholder 2"/>
          <p:cNvSpPr>
            <a:spLocks noGrp="1"/>
          </p:cNvSpPr>
          <p:nvPr>
            <p:ph idx="1"/>
          </p:nvPr>
        </p:nvSpPr>
        <p:spPr>
          <a:xfrm>
            <a:off x="457200" y="1600201"/>
            <a:ext cx="8229600" cy="4267200"/>
          </a:xfrm>
        </p:spPr>
        <p:txBody>
          <a:bodyPr>
            <a:normAutofit fontScale="92500" lnSpcReduction="10000"/>
          </a:bodyPr>
          <a:lstStyle/>
          <a:p>
            <a:pPr marL="457200" lvl="0" indent="-342900">
              <a:lnSpc>
                <a:spcPct val="115000"/>
              </a:lnSpc>
              <a:spcBef>
                <a:spcPts val="0"/>
              </a:spcBef>
              <a:buClr>
                <a:schemeClr val="dk1"/>
              </a:buClr>
              <a:buSzPct val="75000"/>
              <a:buFont typeface="Arial"/>
              <a:buChar char="●"/>
            </a:pPr>
            <a:r>
              <a:rPr lang="en-US" dirty="0">
                <a:ea typeface="Lato"/>
                <a:sym typeface="Lato"/>
              </a:rPr>
              <a:t>Nearly 6 out of 10 sexual assault incidents are reported by victims to have occurred in their own home or at the home of a friend, relative, or neighbor.</a:t>
            </a:r>
            <a:r>
              <a:rPr lang="en-US" sz="2000" dirty="0">
                <a:ea typeface="Lato"/>
                <a:sym typeface="Lato"/>
              </a:rPr>
              <a:t> </a:t>
            </a:r>
            <a:r>
              <a:rPr lang="en-US" sz="1600" dirty="0">
                <a:ea typeface="Lato"/>
                <a:sym typeface="Lato"/>
              </a:rPr>
              <a:t>(US Department of Justice)</a:t>
            </a:r>
          </a:p>
          <a:p>
            <a:pPr marL="0" lvl="0" indent="-69850">
              <a:lnSpc>
                <a:spcPct val="115000"/>
              </a:lnSpc>
              <a:spcBef>
                <a:spcPts val="0"/>
              </a:spcBef>
              <a:buClr>
                <a:schemeClr val="dk1"/>
              </a:buClr>
              <a:buSzPct val="61111"/>
              <a:buNone/>
            </a:pPr>
            <a:endParaRPr lang="en-US" sz="2000" dirty="0">
              <a:ea typeface="Lato"/>
              <a:sym typeface="Lato"/>
            </a:endParaRPr>
          </a:p>
          <a:p>
            <a:pPr marL="457200" lvl="0" indent="-342900">
              <a:lnSpc>
                <a:spcPct val="115000"/>
              </a:lnSpc>
              <a:spcBef>
                <a:spcPts val="0"/>
              </a:spcBef>
              <a:buClr>
                <a:schemeClr val="dk1"/>
              </a:buClr>
              <a:buSzPct val="75000"/>
              <a:buFont typeface="Arial"/>
              <a:buChar char="●"/>
            </a:pPr>
            <a:r>
              <a:rPr lang="en-US" dirty="0">
                <a:ea typeface="Lato"/>
                <a:sym typeface="Lato"/>
              </a:rPr>
              <a:t>Nearly 80% of victims living in public housing wanted to relocate because the perpetrator was nearby but could not. </a:t>
            </a:r>
            <a:r>
              <a:rPr lang="en-US" sz="1600" dirty="0">
                <a:ea typeface="Lato"/>
                <a:sym typeface="Lato"/>
              </a:rPr>
              <a:t>(National Sexual Violence Resource Center)</a:t>
            </a:r>
          </a:p>
          <a:p>
            <a:endParaRPr lang="en-US" dirty="0"/>
          </a:p>
        </p:txBody>
      </p:sp>
    </p:spTree>
    <p:extLst>
      <p:ext uri="{BB962C8B-B14F-4D97-AF65-F5344CB8AC3E}">
        <p14:creationId xmlns:p14="http://schemas.microsoft.com/office/powerpoint/2010/main" val="5416111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violence and poverty</a:t>
            </a:r>
          </a:p>
        </p:txBody>
      </p:sp>
      <p:sp>
        <p:nvSpPr>
          <p:cNvPr id="3" name="Content Placeholder 2"/>
          <p:cNvSpPr>
            <a:spLocks noGrp="1"/>
          </p:cNvSpPr>
          <p:nvPr>
            <p:ph idx="1"/>
          </p:nvPr>
        </p:nvSpPr>
        <p:spPr/>
        <p:txBody>
          <a:bodyPr/>
          <a:lstStyle/>
          <a:p>
            <a:pPr marL="457200" lvl="0" indent="-342900">
              <a:lnSpc>
                <a:spcPct val="115000"/>
              </a:lnSpc>
              <a:spcBef>
                <a:spcPts val="0"/>
              </a:spcBef>
              <a:spcAft>
                <a:spcPts val="1600"/>
              </a:spcAft>
              <a:buClr>
                <a:schemeClr val="dk1"/>
              </a:buClr>
              <a:buSzPct val="75000"/>
              <a:buFont typeface="Arial"/>
              <a:buChar char="●"/>
            </a:pPr>
            <a:r>
              <a:rPr lang="en" sz="2400" dirty="0">
                <a:ea typeface="Lato"/>
                <a:sym typeface="Lato"/>
              </a:rPr>
              <a:t>For survivors of sexual violence who are also struggling economically, the lack of choices often traps them in unsafe situations and relationships in which they may be dependent on their perpetrators for basic goods, such as shelter, food, medicine, transportation, healthcare, childcare, and others. </a:t>
            </a:r>
            <a:r>
              <a:rPr lang="en" sz="1600" dirty="0">
                <a:ea typeface="Lato"/>
                <a:sym typeface="Lato"/>
              </a:rPr>
              <a:t>(Pennsylvania Coaltion Against Rape)</a:t>
            </a:r>
          </a:p>
          <a:p>
            <a:pPr marL="914400" lvl="1" indent="-317500">
              <a:lnSpc>
                <a:spcPct val="115000"/>
              </a:lnSpc>
              <a:spcBef>
                <a:spcPts val="0"/>
              </a:spcBef>
              <a:spcAft>
                <a:spcPts val="1600"/>
              </a:spcAft>
              <a:buClr>
                <a:schemeClr val="dk1"/>
              </a:buClr>
              <a:buSzPct val="77777"/>
              <a:buFont typeface="Courier New"/>
              <a:buChar char="o"/>
            </a:pPr>
            <a:r>
              <a:rPr lang="en" sz="2000" dirty="0">
                <a:ea typeface="Lato"/>
                <a:sym typeface="Lato"/>
              </a:rPr>
              <a:t>Between 70 and 90% of survivors served by PA rape crisis centers are on public assistance and/or struggling to meet basic needs including affordable housing.  (PCAR Study)</a:t>
            </a:r>
          </a:p>
          <a:p>
            <a:endParaRPr lang="en-US" dirty="0"/>
          </a:p>
        </p:txBody>
      </p:sp>
    </p:spTree>
    <p:extLst>
      <p:ext uri="{BB962C8B-B14F-4D97-AF65-F5344CB8AC3E}">
        <p14:creationId xmlns:p14="http://schemas.microsoft.com/office/powerpoint/2010/main" val="34157248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DV, housing instability and poverty</a:t>
            </a:r>
          </a:p>
        </p:txBody>
      </p:sp>
      <p:sp>
        <p:nvSpPr>
          <p:cNvPr id="3" name="Content Placeholder 2"/>
          <p:cNvSpPr>
            <a:spLocks noGrp="1"/>
          </p:cNvSpPr>
          <p:nvPr>
            <p:ph idx="1"/>
          </p:nvPr>
        </p:nvSpPr>
        <p:spPr>
          <a:xfrm>
            <a:off x="457200" y="1600200"/>
            <a:ext cx="8229600" cy="4038599"/>
          </a:xfrm>
        </p:spPr>
        <p:txBody>
          <a:bodyPr>
            <a:normAutofit fontScale="92500" lnSpcReduction="20000"/>
          </a:bodyPr>
          <a:lstStyle/>
          <a:p>
            <a:pPr>
              <a:spcBef>
                <a:spcPts val="1200"/>
              </a:spcBef>
              <a:spcAft>
                <a:spcPts val="1200"/>
              </a:spcAft>
            </a:pPr>
            <a:r>
              <a:rPr lang="en-US" dirty="0"/>
              <a:t>The need for safe housing and economic resources to maintain safe housing are two of the most pressing concerns among DV survivors who are planning to or have recently left abusers. </a:t>
            </a:r>
            <a:r>
              <a:rPr lang="en-US" sz="1600" dirty="0"/>
              <a:t>(Clough, A., </a:t>
            </a:r>
            <a:r>
              <a:rPr lang="en-US" sz="1600" dirty="0" err="1"/>
              <a:t>Draughon</a:t>
            </a:r>
            <a:r>
              <a:rPr lang="en-US" sz="1600" dirty="0"/>
              <a:t>, J.E. et al. 2014. Qualitative Social Work, 13(5).)</a:t>
            </a:r>
          </a:p>
          <a:p>
            <a:pPr>
              <a:spcBef>
                <a:spcPts val="1200"/>
              </a:spcBef>
              <a:spcAft>
                <a:spcPts val="1200"/>
              </a:spcAft>
            </a:pPr>
            <a:r>
              <a:rPr lang="en-US" dirty="0"/>
              <a:t>More than a third (38%) of DV survivors report becoming homeless immediately after separating from their partners. </a:t>
            </a:r>
            <a:r>
              <a:rPr lang="en-US" sz="1600" dirty="0"/>
              <a:t>(Baker, C.K., Cook, S.L. et al. 2003. Violence Against Women, 9.)</a:t>
            </a:r>
          </a:p>
          <a:p>
            <a:endParaRPr lang="en-US" dirty="0">
              <a:solidFill>
                <a:srgbClr val="FF0000"/>
              </a:solidFill>
            </a:endParaRPr>
          </a:p>
        </p:txBody>
      </p:sp>
    </p:spTree>
    <p:extLst>
      <p:ext uri="{BB962C8B-B14F-4D97-AF65-F5344CB8AC3E}">
        <p14:creationId xmlns:p14="http://schemas.microsoft.com/office/powerpoint/2010/main" val="18390891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Domestic violence: obstacles to leaving</a:t>
            </a:r>
          </a:p>
        </p:txBody>
      </p:sp>
      <p:sp>
        <p:nvSpPr>
          <p:cNvPr id="3" name="Content Placeholder 2"/>
          <p:cNvSpPr>
            <a:spLocks noGrp="1"/>
          </p:cNvSpPr>
          <p:nvPr>
            <p:ph idx="1"/>
          </p:nvPr>
        </p:nvSpPr>
        <p:spPr>
          <a:xfrm>
            <a:off x="457200" y="1600200"/>
            <a:ext cx="6324600" cy="4191000"/>
          </a:xfrm>
        </p:spPr>
        <p:txBody>
          <a:bodyPr>
            <a:normAutofit fontScale="85000" lnSpcReduction="20000"/>
          </a:bodyPr>
          <a:lstStyle/>
          <a:p>
            <a:r>
              <a:rPr lang="en-US" dirty="0">
                <a:cs typeface="Arial" pitchFamily="34" charset="0"/>
              </a:rPr>
              <a:t>FEAR! Leaving is dangerous; highest risk of homicide is immediately after ending an abusive relationship</a:t>
            </a:r>
          </a:p>
          <a:p>
            <a:r>
              <a:rPr lang="en-US" dirty="0">
                <a:cs typeface="Arial" pitchFamily="34" charset="0"/>
              </a:rPr>
              <a:t>Economic dependency</a:t>
            </a:r>
          </a:p>
          <a:p>
            <a:r>
              <a:rPr lang="en-US" dirty="0">
                <a:cs typeface="Arial" pitchFamily="34" charset="0"/>
              </a:rPr>
              <a:t>Children, wanting to keep the family together</a:t>
            </a:r>
          </a:p>
          <a:p>
            <a:r>
              <a:rPr lang="en-US" dirty="0">
                <a:cs typeface="Arial" pitchFamily="34" charset="0"/>
              </a:rPr>
              <a:t>Religious beliefs</a:t>
            </a:r>
          </a:p>
          <a:p>
            <a:r>
              <a:rPr lang="en-US" dirty="0">
                <a:cs typeface="Arial" pitchFamily="34" charset="0"/>
              </a:rPr>
              <a:t>Isolation and lack of resources</a:t>
            </a:r>
          </a:p>
          <a:p>
            <a:r>
              <a:rPr lang="en-US" dirty="0">
                <a:cs typeface="Arial" pitchFamily="34" charset="0"/>
              </a:rPr>
              <a:t>Hoping for a change</a:t>
            </a:r>
          </a:p>
          <a:p>
            <a:r>
              <a:rPr lang="en-US" dirty="0">
                <a:cs typeface="Arial" pitchFamily="34" charset="0"/>
              </a:rPr>
              <a:t>Love</a:t>
            </a:r>
          </a:p>
          <a:p>
            <a:endParaRPr lang="en-US" dirty="0"/>
          </a:p>
        </p:txBody>
      </p:sp>
      <p:pic>
        <p:nvPicPr>
          <p:cNvPr id="1026" name="Picture 2" descr="Image result for domestic violence">
            <a:extLst>
              <a:ext uri="{FF2B5EF4-FFF2-40B4-BE49-F238E27FC236}">
                <a16:creationId xmlns:a16="http://schemas.microsoft.com/office/drawing/2014/main" id="{3885113E-0DE3-4C59-AB31-B30C28BDE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240" y="22098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50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whyIstayed</a:t>
            </a:r>
            <a:endParaRPr lang="en-US" dirty="0"/>
          </a:p>
        </p:txBody>
      </p:sp>
      <p:sp>
        <p:nvSpPr>
          <p:cNvPr id="3" name="Content Placeholder 2"/>
          <p:cNvSpPr>
            <a:spLocks noGrp="1"/>
          </p:cNvSpPr>
          <p:nvPr>
            <p:ph idx="1"/>
          </p:nvPr>
        </p:nvSpPr>
        <p:spPr>
          <a:xfrm>
            <a:off x="448826" y="1524000"/>
            <a:ext cx="8229600" cy="4343400"/>
          </a:xfrm>
        </p:spPr>
        <p:txBody>
          <a:bodyPr/>
          <a:lstStyle/>
          <a:p>
            <a:pPr>
              <a:spcBef>
                <a:spcPts val="1200"/>
              </a:spcBef>
              <a:spcAft>
                <a:spcPts val="1200"/>
              </a:spcAft>
            </a:pPr>
            <a:r>
              <a:rPr lang="en-US" dirty="0"/>
              <a:t>Private Violence Presents: “</a:t>
            </a:r>
            <a:r>
              <a:rPr lang="en-US" dirty="0">
                <a:hlinkClick r:id="rId2"/>
              </a:rPr>
              <a:t>Why We Stayed</a:t>
            </a:r>
            <a:r>
              <a:rPr lang="en-US" dirty="0"/>
              <a:t>”</a:t>
            </a:r>
          </a:p>
          <a:p>
            <a:pPr>
              <a:spcBef>
                <a:spcPts val="1200"/>
              </a:spcBef>
              <a:spcAft>
                <a:spcPts val="1200"/>
              </a:spcAft>
            </a:pPr>
            <a:r>
              <a:rPr lang="en-US" dirty="0"/>
              <a:t> </a:t>
            </a:r>
            <a:r>
              <a:rPr lang="en-US" dirty="0">
                <a:hlinkClick r:id="rId3"/>
              </a:rPr>
              <a:t>#</a:t>
            </a:r>
            <a:r>
              <a:rPr lang="en-US" dirty="0" err="1">
                <a:hlinkClick r:id="rId3"/>
              </a:rPr>
              <a:t>whyIstayed</a:t>
            </a:r>
            <a:r>
              <a:rPr lang="en-US" dirty="0">
                <a:hlinkClick r:id="rId3"/>
              </a:rPr>
              <a:t> </a:t>
            </a:r>
            <a:r>
              <a:rPr lang="en-US" dirty="0"/>
              <a:t>Huffington Post article (9/9/14) and twitter feed</a:t>
            </a:r>
          </a:p>
        </p:txBody>
      </p:sp>
    </p:spTree>
    <p:extLst>
      <p:ext uri="{BB962C8B-B14F-4D97-AF65-F5344CB8AC3E}">
        <p14:creationId xmlns:p14="http://schemas.microsoft.com/office/powerpoint/2010/main" val="15112939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U50HksugZk">
            <a:hlinkClick r:id="" action="ppaction://media"/>
          </p:cNvPr>
          <p:cNvPicPr>
            <a:picLocks noGrp="1" noRot="1" noChangeAspect="1"/>
          </p:cNvPicPr>
          <p:nvPr>
            <p:ph idx="1"/>
            <a:videoFile r:link="rId1"/>
          </p:nvPr>
        </p:nvPicPr>
        <p:blipFill>
          <a:blip r:embed="rId3"/>
          <a:stretch>
            <a:fillRect/>
          </a:stretch>
        </p:blipFill>
        <p:spPr>
          <a:xfrm>
            <a:off x="0" y="47625"/>
            <a:ext cx="9144000" cy="6972300"/>
          </a:xfrm>
          <a:prstGeom prst="rect">
            <a:avLst/>
          </a:prstGeom>
        </p:spPr>
      </p:pic>
    </p:spTree>
    <p:extLst>
      <p:ext uri="{BB962C8B-B14F-4D97-AF65-F5344CB8AC3E}">
        <p14:creationId xmlns:p14="http://schemas.microsoft.com/office/powerpoint/2010/main" val="38617257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a:t>
            </a:r>
            <a:r>
              <a:rPr lang="en-US" dirty="0" err="1"/>
              <a:t>whyistayed</a:t>
            </a:r>
            <a:endParaRPr lang="en-US" dirty="0"/>
          </a:p>
        </p:txBody>
      </p:sp>
      <p:sp>
        <p:nvSpPr>
          <p:cNvPr id="3" name="Content Placeholder 2"/>
          <p:cNvSpPr>
            <a:spLocks noGrp="1"/>
          </p:cNvSpPr>
          <p:nvPr>
            <p:ph idx="1"/>
          </p:nvPr>
        </p:nvSpPr>
        <p:spPr>
          <a:xfrm>
            <a:off x="448826" y="1524000"/>
            <a:ext cx="5113774" cy="4343400"/>
          </a:xfrm>
        </p:spPr>
        <p:txBody>
          <a:bodyPr/>
          <a:lstStyle/>
          <a:p>
            <a:pPr>
              <a:spcBef>
                <a:spcPts val="1200"/>
              </a:spcBef>
              <a:spcAft>
                <a:spcPts val="1200"/>
              </a:spcAft>
            </a:pPr>
            <a:r>
              <a:rPr lang="en-US" dirty="0"/>
              <a:t>As resident service coordinators, property managers, and facilities staff how does a survivor staying affect you and your property?</a:t>
            </a:r>
          </a:p>
        </p:txBody>
      </p:sp>
      <p:pic>
        <p:nvPicPr>
          <p:cNvPr id="5122" name="Picture 2" descr="Image result for discussion">
            <a:extLst>
              <a:ext uri="{FF2B5EF4-FFF2-40B4-BE49-F238E27FC236}">
                <a16:creationId xmlns:a16="http://schemas.microsoft.com/office/drawing/2014/main" id="{9C011069-A4E7-42B2-AFA0-2D723A590E8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1152" y="1752600"/>
            <a:ext cx="28956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640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8CCB61-587D-4118-AFDD-B6B1DD5A6D40}"/>
              </a:ext>
            </a:extLst>
          </p:cNvPr>
          <p:cNvSpPr>
            <a:spLocks noGrp="1"/>
          </p:cNvSpPr>
          <p:nvPr>
            <p:ph type="sldNum" sz="quarter" idx="12"/>
          </p:nvPr>
        </p:nvSpPr>
        <p:spPr/>
        <p:txBody>
          <a:bodyPr/>
          <a:lstStyle/>
          <a:p>
            <a:fld id="{781C1ACF-1D34-064E-BB9F-6D9AD06C2D7D}" type="slidenum">
              <a:rPr lang="en-US" smtClean="0"/>
              <a:pPr/>
              <a:t>29</a:t>
            </a:fld>
            <a:endParaRPr lang="en-US" dirty="0"/>
          </a:p>
        </p:txBody>
      </p:sp>
    </p:spTree>
    <p:extLst>
      <p:ext uri="{BB962C8B-B14F-4D97-AF65-F5344CB8AC3E}">
        <p14:creationId xmlns:p14="http://schemas.microsoft.com/office/powerpoint/2010/main" val="21880061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4 Goals Your Cover Letter Introduction Should Accomplish">
            <a:extLst>
              <a:ext uri="{FF2B5EF4-FFF2-40B4-BE49-F238E27FC236}">
                <a16:creationId xmlns:a16="http://schemas.microsoft.com/office/drawing/2014/main" id="{ECA92893-CCA1-4950-A265-26C869D8D7BF}"/>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3851" b="21334"/>
          <a:stretch/>
        </p:blipFill>
        <p:spPr bwMode="auto">
          <a:xfrm>
            <a:off x="2019300" y="-7536"/>
            <a:ext cx="5105400" cy="18719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864444"/>
            <a:ext cx="8229600" cy="3926756"/>
          </a:xfrm>
        </p:spPr>
        <p:txBody>
          <a:bodyPr>
            <a:normAutofit fontScale="92500" lnSpcReduction="20000"/>
          </a:bodyPr>
          <a:lstStyle/>
          <a:p>
            <a:pPr lvl="0"/>
            <a:r>
              <a:rPr lang="en-US" dirty="0"/>
              <a:t>Understand sexual violence and the dynamics of domestic and dating violence</a:t>
            </a:r>
          </a:p>
          <a:p>
            <a:pPr lvl="0"/>
            <a:r>
              <a:rPr lang="en-US" dirty="0"/>
              <a:t>Identify crisis- and trauma-related behaviors and learn appropriate responses</a:t>
            </a:r>
          </a:p>
          <a:p>
            <a:pPr lvl="0"/>
            <a:r>
              <a:rPr lang="en-US" dirty="0"/>
              <a:t>Strengthen capacity to respond to disclosure of sexual and domestic violence and create trauma informed housing environments</a:t>
            </a:r>
          </a:p>
          <a:p>
            <a:pPr lvl="0"/>
            <a:r>
              <a:rPr lang="en-US" dirty="0"/>
              <a:t>Understand resources available to survivors and housing staff</a:t>
            </a:r>
          </a:p>
          <a:p>
            <a:endParaRPr lang="en-US" dirty="0"/>
          </a:p>
        </p:txBody>
      </p:sp>
    </p:spTree>
    <p:extLst>
      <p:ext uri="{BB962C8B-B14F-4D97-AF65-F5344CB8AC3E}">
        <p14:creationId xmlns:p14="http://schemas.microsoft.com/office/powerpoint/2010/main" val="42791991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thwaits.files.wordpress.com/2013/02/palm_trees1.jpg"/>
          <p:cNvPicPr>
            <a:picLocks noChangeAspect="1" noChangeArrowheads="1"/>
          </p:cNvPicPr>
          <p:nvPr/>
        </p:nvPicPr>
        <p:blipFill>
          <a:blip r:embed="rId2" cstate="print"/>
          <a:srcRect/>
          <a:stretch>
            <a:fillRect/>
          </a:stretch>
        </p:blipFill>
        <p:spPr bwMode="auto">
          <a:xfrm>
            <a:off x="0" y="7937"/>
            <a:ext cx="9144000" cy="6850063"/>
          </a:xfrm>
          <a:prstGeom prst="rect">
            <a:avLst/>
          </a:prstGeom>
          <a:noFill/>
        </p:spPr>
      </p:pic>
      <p:sp>
        <p:nvSpPr>
          <p:cNvPr id="2" name="Title 1"/>
          <p:cNvSpPr>
            <a:spLocks noGrp="1"/>
          </p:cNvSpPr>
          <p:nvPr>
            <p:ph type="title"/>
          </p:nvPr>
        </p:nvSpPr>
        <p:spPr>
          <a:xfrm>
            <a:off x="457200" y="37645"/>
            <a:ext cx="8229600" cy="1371600"/>
          </a:xfrm>
        </p:spPr>
        <p:txBody>
          <a:bodyPr>
            <a:noAutofit/>
          </a:bodyPr>
          <a:lstStyle/>
          <a:p>
            <a:r>
              <a:rPr lang="en-US" sz="6600" dirty="0">
                <a:solidFill>
                  <a:schemeClr val="bg1"/>
                </a:solidFill>
              </a:rPr>
              <a:t>Break</a:t>
            </a:r>
          </a:p>
        </p:txBody>
      </p:sp>
      <p:sp>
        <p:nvSpPr>
          <p:cNvPr id="4" name="AutoShape 2" descr="Image result for islan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islan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30570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229600" cy="4876800"/>
          </a:xfrm>
        </p:spPr>
        <p:txBody>
          <a:bodyPr>
            <a:normAutofit fontScale="92500" lnSpcReduction="20000"/>
          </a:bodyPr>
          <a:lstStyle/>
          <a:p>
            <a:pPr marL="0" indent="0">
              <a:buNone/>
            </a:pPr>
            <a:r>
              <a:rPr lang="en-US" sz="6200" b="1" dirty="0"/>
              <a:t>Understanding and responding to crisis and trauma:</a:t>
            </a:r>
          </a:p>
          <a:p>
            <a:pPr marL="0" indent="0">
              <a:buNone/>
            </a:pPr>
            <a:r>
              <a:rPr lang="en-US" dirty="0"/>
              <a:t>Crisis vs. traumatic events</a:t>
            </a:r>
          </a:p>
          <a:p>
            <a:pPr marL="0" indent="0">
              <a:buNone/>
            </a:pPr>
            <a:r>
              <a:rPr lang="en-US" dirty="0"/>
              <a:t>Neurobiology of trauma</a:t>
            </a:r>
          </a:p>
          <a:p>
            <a:pPr marL="0" indent="0">
              <a:buNone/>
            </a:pPr>
            <a:r>
              <a:rPr lang="en-US" dirty="0"/>
              <a:t>Trauma responses/triggers</a:t>
            </a:r>
          </a:p>
          <a:p>
            <a:pPr marL="0" indent="0">
              <a:buNone/>
            </a:pPr>
            <a:r>
              <a:rPr lang="en-US" dirty="0"/>
              <a:t>Trauma informed responses and spaces</a:t>
            </a:r>
          </a:p>
          <a:p>
            <a:pPr marL="0" indent="0">
              <a:buNone/>
            </a:pPr>
            <a:r>
              <a:rPr lang="en-US" dirty="0"/>
              <a:t>Secondary trauma</a:t>
            </a:r>
          </a:p>
          <a:p>
            <a:pPr marL="0" indent="0">
              <a:buNone/>
            </a:pPr>
            <a:endParaRPr lang="en-US" dirty="0"/>
          </a:p>
        </p:txBody>
      </p:sp>
    </p:spTree>
    <p:extLst>
      <p:ext uri="{BB962C8B-B14F-4D97-AF65-F5344CB8AC3E}">
        <p14:creationId xmlns:p14="http://schemas.microsoft.com/office/powerpoint/2010/main" val="2005649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a:t>
            </a:r>
          </a:p>
        </p:txBody>
      </p:sp>
      <p:sp>
        <p:nvSpPr>
          <p:cNvPr id="3" name="Content Placeholder 2"/>
          <p:cNvSpPr>
            <a:spLocks noGrp="1"/>
          </p:cNvSpPr>
          <p:nvPr>
            <p:ph idx="1"/>
          </p:nvPr>
        </p:nvSpPr>
        <p:spPr>
          <a:xfrm>
            <a:off x="457200" y="1828800"/>
            <a:ext cx="8229600" cy="4648200"/>
          </a:xfrm>
        </p:spPr>
        <p:txBody>
          <a:bodyPr/>
          <a:lstStyle/>
          <a:p>
            <a:pPr lvl="0">
              <a:lnSpc>
                <a:spcPct val="105000"/>
              </a:lnSpc>
            </a:pPr>
            <a:r>
              <a:rPr lang="en" dirty="0">
                <a:sym typeface="Lato"/>
              </a:rPr>
              <a:t>Temporary disruption of stability</a:t>
            </a:r>
          </a:p>
          <a:p>
            <a:pPr lvl="0">
              <a:lnSpc>
                <a:spcPct val="105000"/>
              </a:lnSpc>
            </a:pPr>
            <a:r>
              <a:rPr lang="en" dirty="0">
                <a:sym typeface="Lato"/>
              </a:rPr>
              <a:t>Can be positive or negative events</a:t>
            </a:r>
          </a:p>
          <a:p>
            <a:pPr lvl="0">
              <a:lnSpc>
                <a:spcPct val="105000"/>
              </a:lnSpc>
            </a:pPr>
            <a:r>
              <a:rPr lang="en" dirty="0">
                <a:sym typeface="Lato"/>
              </a:rPr>
              <a:t>Time-limited response to specific event</a:t>
            </a:r>
          </a:p>
          <a:p>
            <a:pPr lvl="0">
              <a:lnSpc>
                <a:spcPct val="105000"/>
              </a:lnSpc>
            </a:pPr>
            <a:r>
              <a:rPr lang="en" dirty="0">
                <a:sym typeface="Lato"/>
              </a:rPr>
              <a:t>Normal coping mechanisms do work </a:t>
            </a:r>
          </a:p>
          <a:p>
            <a:pPr lvl="0">
              <a:lnSpc>
                <a:spcPct val="105000"/>
              </a:lnSpc>
            </a:pPr>
            <a:r>
              <a:rPr lang="en" dirty="0">
                <a:sym typeface="Lato"/>
              </a:rPr>
              <a:t>We all experience occasional crisis </a:t>
            </a:r>
          </a:p>
          <a:p>
            <a:endParaRPr lang="en-US" dirty="0"/>
          </a:p>
        </p:txBody>
      </p:sp>
    </p:spTree>
    <p:extLst>
      <p:ext uri="{BB962C8B-B14F-4D97-AF65-F5344CB8AC3E}">
        <p14:creationId xmlns:p14="http://schemas.microsoft.com/office/powerpoint/2010/main" val="2289909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Traumatic events</a:t>
            </a:r>
            <a:endParaRPr lang="en-US" dirty="0"/>
          </a:p>
        </p:txBody>
      </p:sp>
      <p:sp>
        <p:nvSpPr>
          <p:cNvPr id="3" name="Content Placeholder 2"/>
          <p:cNvSpPr>
            <a:spLocks noGrp="1"/>
          </p:cNvSpPr>
          <p:nvPr>
            <p:ph idx="1"/>
          </p:nvPr>
        </p:nvSpPr>
        <p:spPr>
          <a:xfrm>
            <a:off x="457200" y="1417638"/>
            <a:ext cx="8229600" cy="4525963"/>
          </a:xfrm>
        </p:spPr>
        <p:txBody>
          <a:bodyPr/>
          <a:lstStyle/>
          <a:p>
            <a:r>
              <a:rPr lang="en" dirty="0">
                <a:sym typeface="Lato"/>
              </a:rPr>
              <a:t>Outside the range of normal human experience</a:t>
            </a:r>
          </a:p>
          <a:p>
            <a:r>
              <a:rPr lang="en" dirty="0">
                <a:sym typeface="Lato"/>
              </a:rPr>
              <a:t>Includes threats to life and/or physical, emotional or spiritual integrity</a:t>
            </a:r>
          </a:p>
          <a:p>
            <a:r>
              <a:rPr lang="en" dirty="0">
                <a:sym typeface="Lato"/>
              </a:rPr>
              <a:t>Experienced as overwhelming/incomprehensible</a:t>
            </a:r>
          </a:p>
          <a:p>
            <a:r>
              <a:rPr lang="en" dirty="0">
                <a:sym typeface="Lato"/>
              </a:rPr>
              <a:t>Feeling powerless or unable to control environment common</a:t>
            </a:r>
          </a:p>
          <a:p>
            <a:endParaRPr lang="en-US" dirty="0"/>
          </a:p>
        </p:txBody>
      </p:sp>
    </p:spTree>
    <p:extLst>
      <p:ext uri="{BB962C8B-B14F-4D97-AF65-F5344CB8AC3E}">
        <p14:creationId xmlns:p14="http://schemas.microsoft.com/office/powerpoint/2010/main" val="25039046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ntegrationtraining.co.uk/blog/wp-content/uploads/2010/10/Triune-Brain-Theory.jpg"/>
          <p:cNvPicPr>
            <a:picLocks noChangeAspect="1" noChangeArrowheads="1"/>
          </p:cNvPicPr>
          <p:nvPr/>
        </p:nvPicPr>
        <p:blipFill>
          <a:blip r:embed="rId2" cstate="print"/>
          <a:srcRect/>
          <a:stretch>
            <a:fillRect/>
          </a:stretch>
        </p:blipFill>
        <p:spPr bwMode="auto">
          <a:xfrm>
            <a:off x="5704458" y="1981200"/>
            <a:ext cx="2961408" cy="3429000"/>
          </a:xfrm>
          <a:prstGeom prst="rect">
            <a:avLst/>
          </a:prstGeom>
          <a:noFill/>
        </p:spPr>
      </p:pic>
      <p:sp>
        <p:nvSpPr>
          <p:cNvPr id="2" name="Title 1"/>
          <p:cNvSpPr>
            <a:spLocks noGrp="1"/>
          </p:cNvSpPr>
          <p:nvPr>
            <p:ph type="title"/>
          </p:nvPr>
        </p:nvSpPr>
        <p:spPr/>
        <p:txBody>
          <a:bodyPr/>
          <a:lstStyle/>
          <a:p>
            <a:r>
              <a:rPr lang="en-US" dirty="0"/>
              <a:t>Neurobiology of trauma</a:t>
            </a:r>
          </a:p>
        </p:txBody>
      </p:sp>
      <p:sp>
        <p:nvSpPr>
          <p:cNvPr id="4" name="Content Placeholder 2"/>
          <p:cNvSpPr>
            <a:spLocks noGrp="1"/>
          </p:cNvSpPr>
          <p:nvPr>
            <p:ph idx="1"/>
          </p:nvPr>
        </p:nvSpPr>
        <p:spPr>
          <a:xfrm>
            <a:off x="457200" y="1828800"/>
            <a:ext cx="8229600" cy="4648200"/>
          </a:xfrm>
        </p:spPr>
        <p:txBody>
          <a:bodyPr/>
          <a:lstStyle/>
          <a:p>
            <a:pPr marL="0" indent="0">
              <a:buNone/>
            </a:pPr>
            <a:r>
              <a:rPr lang="en-US" sz="3200" b="1" dirty="0"/>
              <a:t>What is going on in there?</a:t>
            </a:r>
          </a:p>
          <a:p>
            <a:endParaRPr lang="en-US" dirty="0"/>
          </a:p>
          <a:p>
            <a:r>
              <a:rPr lang="en-US" sz="2800" dirty="0"/>
              <a:t>Instinctual/brain stem</a:t>
            </a:r>
          </a:p>
          <a:p>
            <a:r>
              <a:rPr lang="en-US" sz="2800" dirty="0"/>
              <a:t>Emotional/limbic</a:t>
            </a:r>
          </a:p>
          <a:p>
            <a:r>
              <a:rPr lang="en-US" sz="2800" dirty="0"/>
              <a:t>Rational/cerebral-cortex</a:t>
            </a:r>
          </a:p>
          <a:p>
            <a:endParaRPr lang="en-US" dirty="0"/>
          </a:p>
          <a:p>
            <a:endParaRPr lang="en-US" dirty="0"/>
          </a:p>
          <a:p>
            <a:pPr marL="0" indent="0">
              <a:buNone/>
            </a:pPr>
            <a:r>
              <a:rPr lang="en-US" sz="1600" dirty="0"/>
              <a:t>From the Boston Public Health Commission, 2017.</a:t>
            </a:r>
          </a:p>
        </p:txBody>
      </p:sp>
    </p:spTree>
    <p:extLst>
      <p:ext uri="{BB962C8B-B14F-4D97-AF65-F5344CB8AC3E}">
        <p14:creationId xmlns:p14="http://schemas.microsoft.com/office/powerpoint/2010/main" val="3388041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llaboutthebrain.tripod.com/sitebuildercontent/sitebuilderpictures/brianstem.gif"/>
          <p:cNvPicPr>
            <a:picLocks noChangeAspect="1" noChangeArrowheads="1"/>
          </p:cNvPicPr>
          <p:nvPr/>
        </p:nvPicPr>
        <p:blipFill>
          <a:blip r:embed="rId2" cstate="print"/>
          <a:srcRect/>
          <a:stretch>
            <a:fillRect/>
          </a:stretch>
        </p:blipFill>
        <p:spPr bwMode="auto">
          <a:xfrm>
            <a:off x="5394960" y="1600200"/>
            <a:ext cx="3368040" cy="3962400"/>
          </a:xfrm>
          <a:prstGeom prst="rect">
            <a:avLst/>
          </a:prstGeom>
          <a:noFill/>
        </p:spPr>
      </p:pic>
      <p:sp>
        <p:nvSpPr>
          <p:cNvPr id="6" name="Title 5">
            <a:extLst>
              <a:ext uri="{FF2B5EF4-FFF2-40B4-BE49-F238E27FC236}">
                <a16:creationId xmlns:a16="http://schemas.microsoft.com/office/drawing/2014/main" id="{5D1BC8AE-A878-4289-8BEB-EA9AC542CC2F}"/>
              </a:ext>
            </a:extLst>
          </p:cNvPr>
          <p:cNvSpPr>
            <a:spLocks noGrp="1"/>
          </p:cNvSpPr>
          <p:nvPr>
            <p:ph type="title"/>
          </p:nvPr>
        </p:nvSpPr>
        <p:spPr/>
        <p:txBody>
          <a:bodyPr/>
          <a:lstStyle/>
          <a:p>
            <a:r>
              <a:rPr lang="en-US" dirty="0"/>
              <a:t>Instinctual brain:  brain stem</a:t>
            </a:r>
          </a:p>
        </p:txBody>
      </p:sp>
      <p:sp>
        <p:nvSpPr>
          <p:cNvPr id="3" name="Content Placeholder 2"/>
          <p:cNvSpPr>
            <a:spLocks noGrp="1"/>
          </p:cNvSpPr>
          <p:nvPr>
            <p:ph idx="1"/>
          </p:nvPr>
        </p:nvSpPr>
        <p:spPr/>
        <p:txBody>
          <a:bodyPr/>
          <a:lstStyle/>
          <a:p>
            <a:pPr marL="0" indent="0">
              <a:buNone/>
            </a:pPr>
            <a:endParaRPr lang="en-US" dirty="0"/>
          </a:p>
          <a:p>
            <a:endParaRPr lang="en-US" dirty="0"/>
          </a:p>
        </p:txBody>
      </p:sp>
      <p:sp>
        <p:nvSpPr>
          <p:cNvPr id="4" name="Content Placeholder 2"/>
          <p:cNvSpPr txBox="1">
            <a:spLocks/>
          </p:cNvSpPr>
          <p:nvPr/>
        </p:nvSpPr>
        <p:spPr>
          <a:xfrm>
            <a:off x="533400" y="1524000"/>
            <a:ext cx="8229600" cy="493471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C00000"/>
              </a:buClr>
            </a:pPr>
            <a:r>
              <a:rPr lang="en-US" sz="2600" dirty="0"/>
              <a:t>Everything is NOW!</a:t>
            </a:r>
          </a:p>
          <a:p>
            <a:pPr>
              <a:buClr>
                <a:srgbClr val="C00000"/>
              </a:buClr>
            </a:pPr>
            <a:r>
              <a:rPr lang="en-US" sz="2600" dirty="0"/>
              <a:t>Keeps us safe and alive</a:t>
            </a:r>
          </a:p>
          <a:p>
            <a:pPr>
              <a:buClr>
                <a:srgbClr val="C00000"/>
              </a:buClr>
            </a:pPr>
            <a:r>
              <a:rPr lang="en-US" sz="2600" dirty="0"/>
              <a:t>Automatic reactions</a:t>
            </a:r>
          </a:p>
          <a:p>
            <a:pPr lvl="2">
              <a:buClr>
                <a:srgbClr val="C00000"/>
              </a:buClr>
              <a:buFont typeface="Courier New" panose="02070309020205020404" pitchFamily="49" charset="0"/>
              <a:buChar char="o"/>
            </a:pPr>
            <a:r>
              <a:rPr lang="en-US" dirty="0"/>
              <a:t>Blood circulation</a:t>
            </a:r>
          </a:p>
          <a:p>
            <a:pPr lvl="2">
              <a:buClr>
                <a:srgbClr val="C00000"/>
              </a:buClr>
              <a:buFont typeface="Courier New" panose="02070309020205020404" pitchFamily="49" charset="0"/>
              <a:buChar char="o"/>
            </a:pPr>
            <a:r>
              <a:rPr lang="en-US" dirty="0"/>
              <a:t>Muscle contractions</a:t>
            </a:r>
          </a:p>
          <a:p>
            <a:pPr lvl="2">
              <a:buClr>
                <a:srgbClr val="C00000"/>
              </a:buClr>
              <a:buFont typeface="Courier New" panose="02070309020205020404" pitchFamily="49" charset="0"/>
              <a:buChar char="o"/>
            </a:pPr>
            <a:r>
              <a:rPr lang="en-US" dirty="0"/>
              <a:t>Temperature regulation</a:t>
            </a:r>
          </a:p>
          <a:p>
            <a:pPr lvl="2">
              <a:buClr>
                <a:srgbClr val="C00000"/>
              </a:buClr>
              <a:buFont typeface="Courier New" panose="02070309020205020404" pitchFamily="49" charset="0"/>
              <a:buChar char="o"/>
            </a:pPr>
            <a:r>
              <a:rPr lang="en-US" dirty="0"/>
              <a:t>Breathing, sleeping, eating</a:t>
            </a:r>
          </a:p>
          <a:p>
            <a:pPr marL="0" indent="0">
              <a:buNone/>
            </a:pPr>
            <a:endParaRPr lang="en-US" sz="1600" dirty="0"/>
          </a:p>
          <a:p>
            <a:pPr marL="0" indent="0">
              <a:buNone/>
            </a:pPr>
            <a:r>
              <a:rPr lang="en-US" sz="1600" dirty="0"/>
              <a:t>From the Boston Public Health Commission, 2017.</a:t>
            </a:r>
          </a:p>
        </p:txBody>
      </p:sp>
    </p:spTree>
    <p:extLst>
      <p:ext uri="{BB962C8B-B14F-4D97-AF65-F5344CB8AC3E}">
        <p14:creationId xmlns:p14="http://schemas.microsoft.com/office/powerpoint/2010/main" val="12726694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588E35-F7CD-4B5A-B9F0-43D59A1CF46D}"/>
              </a:ext>
            </a:extLst>
          </p:cNvPr>
          <p:cNvSpPr>
            <a:spLocks noGrp="1"/>
          </p:cNvSpPr>
          <p:nvPr>
            <p:ph type="title"/>
          </p:nvPr>
        </p:nvSpPr>
        <p:spPr/>
        <p:txBody>
          <a:bodyPr/>
          <a:lstStyle/>
          <a:p>
            <a:r>
              <a:rPr lang="en-US"/>
              <a:t>Emotional brain:  limbic system</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533400" y="1600200"/>
            <a:ext cx="8229600" cy="485851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C00000"/>
              </a:buClr>
            </a:pPr>
            <a:r>
              <a:rPr lang="en-US" sz="2600" dirty="0"/>
              <a:t>Site of emotions</a:t>
            </a:r>
          </a:p>
          <a:p>
            <a:pPr>
              <a:buClr>
                <a:srgbClr val="C00000"/>
              </a:buClr>
            </a:pPr>
            <a:r>
              <a:rPr lang="en-US" sz="2600" dirty="0"/>
              <a:t>Site of memory storage</a:t>
            </a:r>
          </a:p>
          <a:p>
            <a:pPr>
              <a:buClr>
                <a:srgbClr val="C00000"/>
              </a:buClr>
            </a:pPr>
            <a:r>
              <a:rPr lang="en-US" sz="2600" dirty="0"/>
              <a:t>Automatic reactions:</a:t>
            </a:r>
          </a:p>
          <a:p>
            <a:pPr>
              <a:buNone/>
            </a:pPr>
            <a:r>
              <a:rPr lang="en-US" sz="2600" dirty="0"/>
              <a:t>	“first alert” alarm system </a:t>
            </a:r>
          </a:p>
          <a:p>
            <a:pPr>
              <a:buNone/>
            </a:pPr>
            <a:r>
              <a:rPr lang="en-US" sz="2600" dirty="0"/>
              <a:t>	in times of stress and</a:t>
            </a:r>
          </a:p>
          <a:p>
            <a:pPr>
              <a:buNone/>
            </a:pPr>
            <a:r>
              <a:rPr lang="en-US" sz="2600" dirty="0"/>
              <a:t>	crisis</a:t>
            </a:r>
          </a:p>
          <a:p>
            <a:pPr marL="0" indent="0">
              <a:buNone/>
            </a:pPr>
            <a:endParaRPr lang="en-US" sz="1600" dirty="0"/>
          </a:p>
          <a:p>
            <a:pPr marL="0" indent="0">
              <a:buNone/>
            </a:pPr>
            <a:r>
              <a:rPr lang="en-US" sz="1600" dirty="0"/>
              <a:t>From the Boston Public Health Commission, 2017.</a:t>
            </a:r>
          </a:p>
        </p:txBody>
      </p:sp>
      <p:pic>
        <p:nvPicPr>
          <p:cNvPr id="6" name="Picture 2" descr="http://www.becomehealthynow.com/images/organs/nervous/limbic.jpg"/>
          <p:cNvPicPr>
            <a:picLocks noChangeAspect="1" noChangeArrowheads="1"/>
          </p:cNvPicPr>
          <p:nvPr/>
        </p:nvPicPr>
        <p:blipFill>
          <a:blip r:embed="rId2" cstate="print"/>
          <a:srcRect/>
          <a:stretch>
            <a:fillRect/>
          </a:stretch>
        </p:blipFill>
        <p:spPr bwMode="auto">
          <a:xfrm>
            <a:off x="5291396" y="1524000"/>
            <a:ext cx="3471604" cy="3879518"/>
          </a:xfrm>
          <a:prstGeom prst="rect">
            <a:avLst/>
          </a:prstGeom>
          <a:noFill/>
        </p:spPr>
      </p:pic>
    </p:spTree>
    <p:extLst>
      <p:ext uri="{BB962C8B-B14F-4D97-AF65-F5344CB8AC3E}">
        <p14:creationId xmlns:p14="http://schemas.microsoft.com/office/powerpoint/2010/main" val="29512645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orphonix.com/software/education/science/brain/game/specimens/images/cerebral_cortex.gif"/>
          <p:cNvPicPr>
            <a:picLocks noChangeAspect="1" noChangeArrowheads="1" noCrop="1"/>
          </p:cNvPicPr>
          <p:nvPr/>
        </p:nvPicPr>
        <p:blipFill>
          <a:blip r:embed="rId2" cstate="print"/>
          <a:srcRect/>
          <a:stretch>
            <a:fillRect/>
          </a:stretch>
        </p:blipFill>
        <p:spPr bwMode="auto">
          <a:xfrm>
            <a:off x="6068881" y="2156275"/>
            <a:ext cx="2597308" cy="2697849"/>
          </a:xfrm>
          <a:prstGeom prst="rect">
            <a:avLst/>
          </a:prstGeom>
          <a:noFill/>
        </p:spPr>
      </p:pic>
      <p:sp>
        <p:nvSpPr>
          <p:cNvPr id="6" name="Title 5">
            <a:extLst>
              <a:ext uri="{FF2B5EF4-FFF2-40B4-BE49-F238E27FC236}">
                <a16:creationId xmlns:a16="http://schemas.microsoft.com/office/drawing/2014/main" id="{DDB68C6A-50C0-425B-B22D-8D7B576C5275}"/>
              </a:ext>
            </a:extLst>
          </p:cNvPr>
          <p:cNvSpPr>
            <a:spLocks noGrp="1"/>
          </p:cNvSpPr>
          <p:nvPr>
            <p:ph type="title"/>
          </p:nvPr>
        </p:nvSpPr>
        <p:spPr/>
        <p:txBody>
          <a:bodyPr/>
          <a:lstStyle/>
          <a:p>
            <a:r>
              <a:rPr lang="en-US"/>
              <a:t>Rational or thinking brain: cerebral cortex</a:t>
            </a:r>
            <a:endParaRPr lang="en-US" dirty="0"/>
          </a:p>
        </p:txBody>
      </p:sp>
      <p:sp>
        <p:nvSpPr>
          <p:cNvPr id="3" name="Content Placeholder 2"/>
          <p:cNvSpPr>
            <a:spLocks noGrp="1"/>
          </p:cNvSpPr>
          <p:nvPr>
            <p:ph idx="1"/>
          </p:nvPr>
        </p:nvSpPr>
        <p:spPr/>
        <p:txBody>
          <a:bodyPr/>
          <a:lstStyle/>
          <a:p>
            <a:endParaRPr lang="en-US"/>
          </a:p>
          <a:p>
            <a:endParaRPr lang="en-US" dirty="0"/>
          </a:p>
        </p:txBody>
      </p:sp>
      <p:sp>
        <p:nvSpPr>
          <p:cNvPr id="4" name="Content Placeholder 2"/>
          <p:cNvSpPr txBox="1">
            <a:spLocks/>
          </p:cNvSpPr>
          <p:nvPr/>
        </p:nvSpPr>
        <p:spPr>
          <a:xfrm>
            <a:off x="529898" y="1600200"/>
            <a:ext cx="5489902" cy="38100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C00000"/>
              </a:buClr>
            </a:pPr>
            <a:r>
              <a:rPr lang="en-US" sz="2600" dirty="0"/>
              <a:t>Has a sense of linear time</a:t>
            </a:r>
          </a:p>
          <a:p>
            <a:pPr>
              <a:buClr>
                <a:srgbClr val="C00000"/>
              </a:buClr>
            </a:pPr>
            <a:r>
              <a:rPr lang="en-US" sz="2600" dirty="0"/>
              <a:t>Is conscious and alert</a:t>
            </a:r>
          </a:p>
          <a:p>
            <a:pPr lvl="2">
              <a:buClr>
                <a:srgbClr val="C00000"/>
              </a:buClr>
              <a:buFont typeface="Courier New" panose="02070309020205020404" pitchFamily="49" charset="0"/>
              <a:buChar char="o"/>
            </a:pPr>
            <a:r>
              <a:rPr lang="en-US" sz="2600" dirty="0"/>
              <a:t> Observes, anticipates, plans, responds</a:t>
            </a:r>
          </a:p>
          <a:p>
            <a:pPr lvl="2">
              <a:buClr>
                <a:srgbClr val="C00000"/>
              </a:buClr>
              <a:buFont typeface="Courier New" panose="02070309020205020404" pitchFamily="49" charset="0"/>
              <a:buChar char="o"/>
            </a:pPr>
            <a:r>
              <a:rPr lang="en-US" sz="2600" dirty="0"/>
              <a:t> Makes logical decisions</a:t>
            </a:r>
          </a:p>
          <a:p>
            <a:pPr>
              <a:buClr>
                <a:srgbClr val="C00000"/>
              </a:buClr>
            </a:pPr>
            <a:r>
              <a:rPr lang="en-US" sz="2600" dirty="0"/>
              <a:t>Integrates the other parts of the brain</a:t>
            </a:r>
          </a:p>
          <a:p>
            <a:pPr>
              <a:buClr>
                <a:srgbClr val="C00000"/>
              </a:buClr>
            </a:pPr>
            <a:r>
              <a:rPr lang="en-US" sz="2600" dirty="0"/>
              <a:t>Trauma is thought to </a:t>
            </a:r>
            <a:r>
              <a:rPr lang="en-US" sz="2600" i="1" dirty="0"/>
              <a:t>disorder</a:t>
            </a:r>
            <a:r>
              <a:rPr lang="en-US" sz="2600" dirty="0"/>
              <a:t> the normal functioning of the cerebral cortex</a:t>
            </a:r>
          </a:p>
          <a:p>
            <a:pPr marL="0" indent="0">
              <a:buNone/>
            </a:pPr>
            <a:endParaRPr lang="en-US" sz="1600" dirty="0"/>
          </a:p>
          <a:p>
            <a:pPr marL="0" indent="0">
              <a:buNone/>
            </a:pPr>
            <a:r>
              <a:rPr lang="en-US" sz="1600" dirty="0"/>
              <a:t>From the Boston Public Health Commission, 2017.</a:t>
            </a:r>
          </a:p>
        </p:txBody>
      </p:sp>
    </p:spTree>
    <p:extLst>
      <p:ext uri="{BB962C8B-B14F-4D97-AF65-F5344CB8AC3E}">
        <p14:creationId xmlns:p14="http://schemas.microsoft.com/office/powerpoint/2010/main" val="42376004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responses</a:t>
            </a:r>
          </a:p>
        </p:txBody>
      </p:sp>
      <p:grpSp>
        <p:nvGrpSpPr>
          <p:cNvPr id="4" name="Group 3"/>
          <p:cNvGrpSpPr/>
          <p:nvPr/>
        </p:nvGrpSpPr>
        <p:grpSpPr>
          <a:xfrm>
            <a:off x="381000" y="1671053"/>
            <a:ext cx="8382000" cy="3815348"/>
            <a:chOff x="990600" y="571500"/>
            <a:chExt cx="8001000" cy="3635134"/>
          </a:xfrm>
        </p:grpSpPr>
        <p:sp>
          <p:nvSpPr>
            <p:cNvPr id="5" name="Shape 296"/>
            <p:cNvSpPr/>
            <p:nvPr/>
          </p:nvSpPr>
          <p:spPr>
            <a:xfrm>
              <a:off x="990600" y="571500"/>
              <a:ext cx="2590800" cy="3635134"/>
            </a:xfrm>
            <a:prstGeom prst="roundRect">
              <a:avLst>
                <a:gd name="adj" fmla="val 1975"/>
              </a:avLst>
            </a:prstGeom>
            <a:solidFill>
              <a:srgbClr val="C00000"/>
            </a:solidFill>
            <a:ln>
              <a:noFill/>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000" b="1" i="0" u="none" dirty="0">
                  <a:solidFill>
                    <a:schemeClr val="dk1"/>
                  </a:solidFill>
                  <a:latin typeface="Calibri" panose="020F0502020204030204" pitchFamily="34" charset="0"/>
                  <a:ea typeface="Lato"/>
                  <a:cs typeface="Calibri" panose="020F0502020204030204" pitchFamily="34" charset="0"/>
                  <a:sym typeface="Lato"/>
                </a:rPr>
                <a:t>Feelings</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Shame/Self Blame</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Anxiety/Stress</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Anger</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Fear</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Sadness</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Powerlessness</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Denial</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Confusion</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Triggered</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Healing</a:t>
              </a:r>
            </a:p>
            <a:p>
              <a:pPr marL="0" marR="0" lvl="0" indent="0" algn="ctr" rtl="0">
                <a:lnSpc>
                  <a:spcPct val="100000"/>
                </a:lnSpc>
                <a:spcBef>
                  <a:spcPts val="0"/>
                </a:spcBef>
                <a:spcAft>
                  <a:spcPts val="0"/>
                </a:spcAft>
                <a:buClr>
                  <a:schemeClr val="dk1"/>
                </a:buClr>
                <a:buSzPct val="25000"/>
                <a:buFont typeface="Arial"/>
                <a:buNone/>
              </a:pPr>
              <a:r>
                <a:rPr lang="en" sz="2000" i="0" u="none" dirty="0">
                  <a:solidFill>
                    <a:schemeClr val="dk1"/>
                  </a:solidFill>
                  <a:latin typeface="Calibri" panose="020F0502020204030204" pitchFamily="34" charset="0"/>
                  <a:ea typeface="Lato"/>
                  <a:cs typeface="Calibri" panose="020F0502020204030204" pitchFamily="34" charset="0"/>
                  <a:sym typeface="Lato"/>
                </a:rPr>
                <a:t>Strong/Resilient</a:t>
              </a:r>
            </a:p>
          </p:txBody>
        </p:sp>
        <p:sp>
          <p:nvSpPr>
            <p:cNvPr id="6" name="Shape 297"/>
            <p:cNvSpPr/>
            <p:nvPr/>
          </p:nvSpPr>
          <p:spPr>
            <a:xfrm>
              <a:off x="6248400" y="571500"/>
              <a:ext cx="2743200" cy="3635134"/>
            </a:xfrm>
            <a:prstGeom prst="roundRect">
              <a:avLst>
                <a:gd name="adj" fmla="val 1975"/>
              </a:avLst>
            </a:prstGeom>
            <a:solidFill>
              <a:srgbClr val="C00000"/>
            </a:solidFill>
            <a:ln>
              <a:noFill/>
            </a:ln>
          </p:spPr>
          <p:txBody>
            <a:bodyPr lIns="50800" tIns="50800" rIns="50800" bIns="50800" anchor="ctr" anchorCtr="0">
              <a:noAutofit/>
            </a:bodyPr>
            <a:lstStyle/>
            <a:p>
              <a:pPr marL="0" marR="0" lvl="0" indent="0" algn="l" rtl="0">
                <a:lnSpc>
                  <a:spcPct val="100000"/>
                </a:lnSpc>
                <a:spcBef>
                  <a:spcPts val="0"/>
                </a:spcBef>
                <a:spcAft>
                  <a:spcPts val="0"/>
                </a:spcAft>
                <a:buClr>
                  <a:schemeClr val="dk1"/>
                </a:buClr>
                <a:buFont typeface="Gill Sans"/>
                <a:buNone/>
              </a:pPr>
              <a:endParaRPr dirty="0"/>
            </a:p>
            <a:p>
              <a:pPr marL="0" marR="0" lvl="0" indent="0" algn="ctr" rtl="0">
                <a:lnSpc>
                  <a:spcPct val="100000"/>
                </a:lnSpc>
                <a:spcBef>
                  <a:spcPts val="0"/>
                </a:spcBef>
                <a:spcAft>
                  <a:spcPts val="0"/>
                </a:spcAft>
                <a:buClr>
                  <a:srgbClr val="000000"/>
                </a:buClr>
                <a:buFont typeface="Gill Sans"/>
                <a:buNone/>
              </a:pPr>
              <a:endParaRPr sz="1200" b="1" i="0" u="none" dirty="0">
                <a:solidFill>
                  <a:schemeClr val="dk1"/>
                </a:solidFill>
                <a:latin typeface="Calibri" panose="020F0502020204030204" pitchFamily="34" charset="0"/>
                <a:ea typeface="Gill Sans"/>
                <a:cs typeface="Calibri" panose="020F0502020204030204" pitchFamily="34" charset="0"/>
                <a:sym typeface="Gill Sans"/>
              </a:endParaRP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Isolation</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Distrust</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Flashbacks</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Return to ‘Normalcy’</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Hyper-Vigilance</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Disordered Eating</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Substance Use</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Hopelessness</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Inability to Focus</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Irritability</a:t>
              </a:r>
            </a:p>
            <a:p>
              <a:pPr marL="0" marR="0" lvl="0" indent="0" algn="ctr" rtl="0">
                <a:lnSpc>
                  <a:spcPct val="100000"/>
                </a:lnSpc>
                <a:spcBef>
                  <a:spcPts val="0"/>
                </a:spcBef>
                <a:spcAft>
                  <a:spcPts val="0"/>
                </a:spcAft>
                <a:buClr>
                  <a:schemeClr val="dk1"/>
                </a:buClr>
                <a:buSzPct val="25000"/>
                <a:buFont typeface="Gill Sans"/>
                <a:buNone/>
              </a:pPr>
              <a:r>
                <a:rPr lang="en" sz="2000" i="0" u="none" dirty="0">
                  <a:solidFill>
                    <a:schemeClr val="dk1"/>
                  </a:solidFill>
                  <a:latin typeface="Calibri" panose="020F0502020204030204" pitchFamily="34" charset="0"/>
                  <a:ea typeface="Lato"/>
                  <a:cs typeface="Calibri" panose="020F0502020204030204" pitchFamily="34" charset="0"/>
                  <a:sym typeface="Lato"/>
                </a:rPr>
                <a:t>Coping Skills</a:t>
              </a:r>
            </a:p>
            <a:p>
              <a:pPr marL="0" marR="0" lvl="0" indent="0" algn="ctr" rtl="0">
                <a:lnSpc>
                  <a:spcPct val="100000"/>
                </a:lnSpc>
                <a:spcBef>
                  <a:spcPts val="0"/>
                </a:spcBef>
                <a:spcAft>
                  <a:spcPts val="0"/>
                </a:spcAft>
                <a:buClr>
                  <a:schemeClr val="dk1"/>
                </a:buClr>
                <a:buSzPct val="25000"/>
                <a:buFont typeface="Gill Sans"/>
                <a:buNone/>
              </a:pPr>
              <a:r>
                <a:rPr lang="en" sz="2000" dirty="0">
                  <a:solidFill>
                    <a:schemeClr val="dk1"/>
                  </a:solidFill>
                  <a:latin typeface="Calibri" panose="020F0502020204030204" pitchFamily="34" charset="0"/>
                  <a:ea typeface="Lato"/>
                  <a:cs typeface="Calibri" panose="020F0502020204030204" pitchFamily="34" charset="0"/>
                  <a:sym typeface="Lato"/>
                </a:rPr>
                <a:t>Supportive Network</a:t>
              </a:r>
            </a:p>
            <a:p>
              <a:pPr marL="0" marR="0" lvl="0" indent="0" algn="ctr" rtl="0">
                <a:lnSpc>
                  <a:spcPct val="100000"/>
                </a:lnSpc>
                <a:spcBef>
                  <a:spcPts val="0"/>
                </a:spcBef>
                <a:spcAft>
                  <a:spcPts val="0"/>
                </a:spcAft>
                <a:buClr>
                  <a:schemeClr val="dk1"/>
                </a:buClr>
                <a:buFont typeface="Gill Sans"/>
                <a:buNone/>
              </a:pPr>
              <a:endParaRPr sz="2000" dirty="0">
                <a:latin typeface="Calibri" panose="020F0502020204030204" pitchFamily="34" charset="0"/>
                <a:ea typeface="Lato"/>
                <a:cs typeface="Calibri" panose="020F0502020204030204" pitchFamily="34" charset="0"/>
                <a:sym typeface="Lato"/>
              </a:endParaRPr>
            </a:p>
          </p:txBody>
        </p:sp>
        <p:grpSp>
          <p:nvGrpSpPr>
            <p:cNvPr id="7" name="Shape 298"/>
            <p:cNvGrpSpPr/>
            <p:nvPr/>
          </p:nvGrpSpPr>
          <p:grpSpPr>
            <a:xfrm>
              <a:off x="3769494" y="2093217"/>
              <a:ext cx="2758059" cy="1277215"/>
              <a:chOff x="0" y="0"/>
              <a:chExt cx="2147483647" cy="2147483646"/>
            </a:xfrm>
          </p:grpSpPr>
          <p:sp>
            <p:nvSpPr>
              <p:cNvPr id="11" name="Shape 299"/>
              <p:cNvSpPr/>
              <p:nvPr/>
            </p:nvSpPr>
            <p:spPr>
              <a:xfrm>
                <a:off x="0" y="0"/>
                <a:ext cx="1830777258" cy="2147483646"/>
              </a:xfrm>
              <a:prstGeom prst="roundRect">
                <a:avLst>
                  <a:gd name="adj" fmla="val 1975"/>
                </a:avLst>
              </a:prstGeom>
              <a:noFill/>
              <a:ln w="9525" cap="flat" cmpd="sng">
                <a:solidFill>
                  <a:schemeClr val="dk1"/>
                </a:solidFill>
                <a:prstDash val="solid"/>
                <a:miter/>
                <a:headEnd type="none" w="med" len="med"/>
                <a:tailEnd type="none" w="med" len="med"/>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Gill Sans"/>
                  <a:buNone/>
                </a:pPr>
                <a:r>
                  <a:rPr lang="en" sz="1800" i="0" u="none" dirty="0">
                    <a:solidFill>
                      <a:schemeClr val="dk1"/>
                    </a:solidFill>
                    <a:latin typeface="Calibri" panose="020F0502020204030204" pitchFamily="34" charset="0"/>
                    <a:ea typeface="Lato"/>
                    <a:cs typeface="Calibri" panose="020F0502020204030204" pitchFamily="34" charset="0"/>
                    <a:sym typeface="Lato"/>
                  </a:rPr>
                  <a:t>What might </a:t>
                </a:r>
              </a:p>
              <a:p>
                <a:pPr marL="0" marR="0" lvl="0" indent="0" algn="ctr" rtl="0">
                  <a:lnSpc>
                    <a:spcPct val="100000"/>
                  </a:lnSpc>
                  <a:spcBef>
                    <a:spcPts val="0"/>
                  </a:spcBef>
                  <a:spcAft>
                    <a:spcPts val="0"/>
                  </a:spcAft>
                  <a:buClr>
                    <a:schemeClr val="dk1"/>
                  </a:buClr>
                  <a:buSzPct val="25000"/>
                  <a:buFont typeface="Gill Sans"/>
                  <a:buNone/>
                </a:pPr>
                <a:r>
                  <a:rPr lang="en" sz="1800" i="0" u="none" dirty="0">
                    <a:solidFill>
                      <a:schemeClr val="dk1"/>
                    </a:solidFill>
                    <a:latin typeface="Calibri" panose="020F0502020204030204" pitchFamily="34" charset="0"/>
                    <a:ea typeface="Lato"/>
                    <a:cs typeface="Calibri" panose="020F0502020204030204" pitchFamily="34" charset="0"/>
                    <a:sym typeface="Lato"/>
                  </a:rPr>
                  <a:t>these behaviors look like and how might they be responded to by providers?</a:t>
                </a:r>
              </a:p>
            </p:txBody>
          </p:sp>
          <p:sp>
            <p:nvSpPr>
              <p:cNvPr id="12" name="Shape 300"/>
              <p:cNvSpPr/>
              <p:nvPr/>
            </p:nvSpPr>
            <p:spPr>
              <a:xfrm rot="10800000">
                <a:off x="1751894571" y="732212048"/>
                <a:ext cx="395589075" cy="569498259"/>
              </a:xfrm>
              <a:prstGeom prst="leftArrow">
                <a:avLst>
                  <a:gd name="adj1" fmla="val 10800"/>
                  <a:gd name="adj2" fmla="val 50000"/>
                </a:avLst>
              </a:prstGeom>
              <a:solidFill>
                <a:schemeClr val="tx1"/>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4200" b="0" i="0" u="none">
                  <a:solidFill>
                    <a:srgbClr val="000000"/>
                  </a:solidFill>
                  <a:latin typeface="Gill Sans"/>
                  <a:ea typeface="Gill Sans"/>
                  <a:cs typeface="Gill Sans"/>
                  <a:sym typeface="Gill Sans"/>
                </a:endParaRPr>
              </a:p>
            </p:txBody>
          </p:sp>
        </p:grpSp>
        <p:grpSp>
          <p:nvGrpSpPr>
            <p:cNvPr id="8" name="Shape 301"/>
            <p:cNvGrpSpPr/>
            <p:nvPr/>
          </p:nvGrpSpPr>
          <p:grpSpPr>
            <a:xfrm>
              <a:off x="3333664" y="804419"/>
              <a:ext cx="2769591" cy="1112901"/>
              <a:chOff x="0" y="0"/>
              <a:chExt cx="2147483647" cy="2147483647"/>
            </a:xfrm>
          </p:grpSpPr>
          <p:sp>
            <p:nvSpPr>
              <p:cNvPr id="9" name="Shape 302"/>
              <p:cNvSpPr/>
              <p:nvPr/>
            </p:nvSpPr>
            <p:spPr>
              <a:xfrm>
                <a:off x="346606882" y="0"/>
                <a:ext cx="1800876764" cy="2147483647"/>
              </a:xfrm>
              <a:prstGeom prst="roundRect">
                <a:avLst>
                  <a:gd name="adj" fmla="val 1975"/>
                </a:avLst>
              </a:prstGeom>
              <a:noFill/>
              <a:ln w="9525" cap="flat" cmpd="sng">
                <a:solidFill>
                  <a:schemeClr val="dk1"/>
                </a:solidFill>
                <a:prstDash val="solid"/>
                <a:miter/>
                <a:headEnd type="none" w="med" len="med"/>
                <a:tailEnd type="none" w="med" len="med"/>
              </a:ln>
            </p:spPr>
            <p:txBody>
              <a:bodyPr lIns="50800" tIns="50800" rIns="50800" bIns="508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 sz="1800" i="0" u="none" dirty="0">
                    <a:solidFill>
                      <a:schemeClr val="dk1"/>
                    </a:solidFill>
                    <a:latin typeface="Calibri" panose="020F0502020204030204" pitchFamily="34" charset="0"/>
                    <a:ea typeface="Lato"/>
                    <a:cs typeface="Calibri" panose="020F0502020204030204" pitchFamily="34" charset="0"/>
                    <a:sym typeface="Lato"/>
                  </a:rPr>
                  <a:t>How might these feelings be triggered by housing instability/ sa</a:t>
                </a:r>
                <a:r>
                  <a:rPr lang="en" sz="1800" dirty="0">
                    <a:solidFill>
                      <a:schemeClr val="dk1"/>
                    </a:solidFill>
                    <a:latin typeface="Calibri" panose="020F0502020204030204" pitchFamily="34" charset="0"/>
                    <a:ea typeface="Lato"/>
                    <a:cs typeface="Calibri" panose="020F0502020204030204" pitchFamily="34" charset="0"/>
                    <a:sym typeface="Lato"/>
                  </a:rPr>
                  <a:t>fety concerns</a:t>
                </a:r>
                <a:r>
                  <a:rPr lang="en" sz="1800" i="0" u="none" dirty="0">
                    <a:solidFill>
                      <a:schemeClr val="dk1"/>
                    </a:solidFill>
                    <a:latin typeface="Calibri" panose="020F0502020204030204" pitchFamily="34" charset="0"/>
                    <a:ea typeface="Lato"/>
                    <a:cs typeface="Calibri" panose="020F0502020204030204" pitchFamily="34" charset="0"/>
                    <a:sym typeface="Lato"/>
                  </a:rPr>
                  <a:t>?</a:t>
                </a:r>
              </a:p>
            </p:txBody>
          </p:sp>
          <p:sp>
            <p:nvSpPr>
              <p:cNvPr id="10" name="Shape 303"/>
              <p:cNvSpPr/>
              <p:nvPr/>
            </p:nvSpPr>
            <p:spPr>
              <a:xfrm>
                <a:off x="0" y="746949946"/>
                <a:ext cx="393941822" cy="653581979"/>
              </a:xfrm>
              <a:prstGeom prst="leftArrow">
                <a:avLst>
                  <a:gd name="adj1" fmla="val 10800"/>
                  <a:gd name="adj2" fmla="val 50000"/>
                </a:avLst>
              </a:prstGeom>
              <a:solidFill>
                <a:schemeClr val="tx1"/>
              </a:solidFill>
              <a:ln w="25400" cap="flat" cmpd="sng">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4200" b="0" i="0" u="none">
                  <a:solidFill>
                    <a:srgbClr val="000000"/>
                  </a:solidFill>
                  <a:latin typeface="Gill Sans"/>
                  <a:ea typeface="Gill Sans"/>
                  <a:cs typeface="Gill Sans"/>
                  <a:sym typeface="Gill Sans"/>
                </a:endParaRPr>
              </a:p>
            </p:txBody>
          </p:sp>
        </p:grpSp>
      </p:grpSp>
    </p:spTree>
    <p:extLst>
      <p:ext uri="{BB962C8B-B14F-4D97-AF65-F5344CB8AC3E}">
        <p14:creationId xmlns:p14="http://schemas.microsoft.com/office/powerpoint/2010/main" val="30601943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FC10-D611-4202-94C0-C59710623421}"/>
              </a:ext>
            </a:extLst>
          </p:cNvPr>
          <p:cNvSpPr>
            <a:spLocks noGrp="1"/>
          </p:cNvSpPr>
          <p:nvPr>
            <p:ph type="title"/>
          </p:nvPr>
        </p:nvSpPr>
        <p:spPr/>
        <p:txBody>
          <a:bodyPr/>
          <a:lstStyle/>
          <a:p>
            <a:r>
              <a:rPr lang="en-US"/>
              <a:t>Trauma response: feelings</a:t>
            </a:r>
            <a:endParaRPr lang="en-US" dirty="0"/>
          </a:p>
        </p:txBody>
      </p:sp>
      <p:sp>
        <p:nvSpPr>
          <p:cNvPr id="3" name="Content Placeholder 2">
            <a:extLst>
              <a:ext uri="{FF2B5EF4-FFF2-40B4-BE49-F238E27FC236}">
                <a16:creationId xmlns:a16="http://schemas.microsoft.com/office/drawing/2014/main" id="{C6425645-A925-4290-91E8-154ADD9D5A53}"/>
              </a:ext>
            </a:extLst>
          </p:cNvPr>
          <p:cNvSpPr>
            <a:spLocks noGrp="1"/>
          </p:cNvSpPr>
          <p:nvPr>
            <p:ph idx="1"/>
          </p:nvPr>
        </p:nvSpPr>
        <p:spPr>
          <a:xfrm>
            <a:off x="457200" y="1600200"/>
            <a:ext cx="8305800" cy="4495800"/>
          </a:xfrm>
        </p:spPr>
        <p:txBody>
          <a:bodyPr>
            <a:normAutofit fontScale="85000" lnSpcReduction="20000"/>
          </a:bodyPr>
          <a:lstStyle/>
          <a:p>
            <a:r>
              <a:rPr lang="en-US" dirty="0"/>
              <a:t>How might the survivor's feelings be triggered by housing instability?</a:t>
            </a:r>
          </a:p>
          <a:p>
            <a:pPr lvl="1"/>
            <a:r>
              <a:rPr lang="en-US" b="1" dirty="0"/>
              <a:t>Self blame: </a:t>
            </a:r>
            <a:r>
              <a:rPr lang="en-US" dirty="0"/>
              <a:t>I should have known to not get myself into this unsafe situation. I should not have let him into my room.</a:t>
            </a:r>
          </a:p>
          <a:p>
            <a:pPr lvl="1"/>
            <a:r>
              <a:rPr lang="en-US" b="1" dirty="0"/>
              <a:t>Anger: </a:t>
            </a:r>
            <a:r>
              <a:rPr lang="en-US" dirty="0"/>
              <a:t>Upset at having no immediate transfer options.</a:t>
            </a:r>
          </a:p>
          <a:p>
            <a:pPr lvl="1"/>
            <a:r>
              <a:rPr lang="en-US" b="1" dirty="0"/>
              <a:t>Fear: </a:t>
            </a:r>
            <a:r>
              <a:rPr lang="en-US" dirty="0"/>
              <a:t>Of not being believed if tenant shares their situation with landlord.</a:t>
            </a:r>
          </a:p>
          <a:p>
            <a:pPr lvl="1"/>
            <a:r>
              <a:rPr lang="en-US" b="1" dirty="0"/>
              <a:t>Powerlessness: </a:t>
            </a:r>
            <a:r>
              <a:rPr lang="en-US" dirty="0"/>
              <a:t>Lack of control over transfer timeline, lack of financial means to address the back rent needs.</a:t>
            </a:r>
          </a:p>
          <a:p>
            <a:pPr lvl="1"/>
            <a:r>
              <a:rPr lang="en-US" b="1" dirty="0"/>
              <a:t>Triggered: </a:t>
            </a:r>
            <a:r>
              <a:rPr lang="en-US" dirty="0"/>
              <a:t>Staying in the same housing unit where incident occurred.</a:t>
            </a:r>
          </a:p>
          <a:p>
            <a:endParaRPr lang="en-US" dirty="0"/>
          </a:p>
        </p:txBody>
      </p:sp>
    </p:spTree>
    <p:extLst>
      <p:ext uri="{BB962C8B-B14F-4D97-AF65-F5344CB8AC3E}">
        <p14:creationId xmlns:p14="http://schemas.microsoft.com/office/powerpoint/2010/main" val="3408347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self care">
            <a:extLst>
              <a:ext uri="{FF2B5EF4-FFF2-40B4-BE49-F238E27FC236}">
                <a16:creationId xmlns:a16="http://schemas.microsoft.com/office/drawing/2014/main" id="{A6EA948C-C941-4BDD-8786-4E2CBAECFBF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3906" y="4959967"/>
            <a:ext cx="1393194" cy="1393922"/>
          </a:xfrm>
          <a:prstGeom prst="rect">
            <a:avLst/>
          </a:prstGeom>
          <a:noFill/>
          <a:extLst>
            <a:ext uri="{909E8E84-426E-40DD-AFC4-6F175D3DCCD1}">
              <a14:hiddenFill xmlns:a14="http://schemas.microsoft.com/office/drawing/2010/main">
                <a:solidFill>
                  <a:srgbClr val="FFFFFF"/>
                </a:solidFill>
              </a14:hiddenFill>
            </a:ext>
          </a:extLst>
        </p:spPr>
      </p:pic>
      <p:sp>
        <p:nvSpPr>
          <p:cNvPr id="11267" name="Rectangle 3"/>
          <p:cNvSpPr>
            <a:spLocks noGrp="1" noChangeArrowheads="1"/>
          </p:cNvSpPr>
          <p:nvPr>
            <p:ph type="body" idx="1"/>
          </p:nvPr>
        </p:nvSpPr>
        <p:spPr>
          <a:xfrm>
            <a:off x="2598211" y="51973"/>
            <a:ext cx="5105400" cy="1781175"/>
          </a:xfrm>
        </p:spPr>
        <p:txBody>
          <a:bodyPr>
            <a:normAutofit fontScale="92500"/>
          </a:bodyPr>
          <a:lstStyle/>
          <a:p>
            <a:pPr marL="514350" indent="-514350">
              <a:buClr>
                <a:srgbClr val="C00000"/>
              </a:buClr>
              <a:buFont typeface="+mj-lt"/>
              <a:buAutoNum type="arabicPeriod"/>
            </a:pPr>
            <a:r>
              <a:rPr lang="en-US" sz="2800" dirty="0"/>
              <a:t>Remain on mute to minimize background noise.  Press the raise hand button to ask a question or type in the chat. </a:t>
            </a:r>
          </a:p>
          <a:p>
            <a:pPr marL="0" indent="0">
              <a:buNone/>
            </a:pPr>
            <a:endParaRPr lang="en-US" sz="2800" dirty="0"/>
          </a:p>
        </p:txBody>
      </p:sp>
      <p:grpSp>
        <p:nvGrpSpPr>
          <p:cNvPr id="13" name="Group 12">
            <a:extLst>
              <a:ext uri="{FF2B5EF4-FFF2-40B4-BE49-F238E27FC236}">
                <a16:creationId xmlns:a16="http://schemas.microsoft.com/office/drawing/2014/main" id="{87B45ADF-329E-477E-B1C1-B5B1CC5AD589}"/>
              </a:ext>
            </a:extLst>
          </p:cNvPr>
          <p:cNvGrpSpPr/>
          <p:nvPr/>
        </p:nvGrpSpPr>
        <p:grpSpPr>
          <a:xfrm>
            <a:off x="462045" y="3064855"/>
            <a:ext cx="8623229" cy="1905000"/>
            <a:chOff x="1581328" y="3685110"/>
            <a:chExt cx="7461910" cy="1905000"/>
          </a:xfrm>
        </p:grpSpPr>
        <p:pic>
          <p:nvPicPr>
            <p:cNvPr id="1034" name="Picture 10" descr="Image result for respect">
              <a:extLst>
                <a:ext uri="{FF2B5EF4-FFF2-40B4-BE49-F238E27FC236}">
                  <a16:creationId xmlns:a16="http://schemas.microsoft.com/office/drawing/2014/main" id="{1AA963B0-CDA3-4B7A-AF2D-0C0D53F5CA1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03444" y="4129278"/>
              <a:ext cx="1439794" cy="12507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964411DE-B0B8-461E-9163-9225E1140AA6}"/>
                </a:ext>
              </a:extLst>
            </p:cNvPr>
            <p:cNvSpPr txBox="1">
              <a:spLocks noChangeArrowheads="1"/>
            </p:cNvSpPr>
            <p:nvPr/>
          </p:nvSpPr>
          <p:spPr bwMode="auto">
            <a:xfrm>
              <a:off x="1581328" y="3685110"/>
              <a:ext cx="602211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Clr>
                  <a:srgbClr val="C00000"/>
                </a:buClr>
                <a:buFont typeface="+mj-lt"/>
                <a:buAutoNum type="arabicPeriod" startAt="3"/>
              </a:pPr>
              <a:r>
                <a:rPr lang="en-US" sz="2800" kern="0" dirty="0"/>
                <a:t>Respect all participants’ ideas or reactions; no comment is bad. The goal is to help us identify our beliefs and prejudices in order to set them aside</a:t>
              </a:r>
            </a:p>
            <a:p>
              <a:endParaRPr lang="en-US" sz="2800" kern="0" dirty="0"/>
            </a:p>
            <a:p>
              <a:endParaRPr lang="en-US" sz="2800" kern="0" dirty="0"/>
            </a:p>
          </p:txBody>
        </p:sp>
      </p:grpSp>
      <p:grpSp>
        <p:nvGrpSpPr>
          <p:cNvPr id="12" name="Group 11">
            <a:extLst>
              <a:ext uri="{FF2B5EF4-FFF2-40B4-BE49-F238E27FC236}">
                <a16:creationId xmlns:a16="http://schemas.microsoft.com/office/drawing/2014/main" id="{F86561D7-F892-4EAA-936A-1FAFCC4345A8}"/>
              </a:ext>
            </a:extLst>
          </p:cNvPr>
          <p:cNvGrpSpPr/>
          <p:nvPr/>
        </p:nvGrpSpPr>
        <p:grpSpPr>
          <a:xfrm>
            <a:off x="3200400" y="1752600"/>
            <a:ext cx="5949071" cy="1905000"/>
            <a:chOff x="-171314" y="1835177"/>
            <a:chExt cx="5949071" cy="1905000"/>
          </a:xfrm>
        </p:grpSpPr>
        <p:pic>
          <p:nvPicPr>
            <p:cNvPr id="1046" name="Picture 22" descr="Image result for confidentiality">
              <a:extLst>
                <a:ext uri="{FF2B5EF4-FFF2-40B4-BE49-F238E27FC236}">
                  <a16:creationId xmlns:a16="http://schemas.microsoft.com/office/drawing/2014/main" id="{7939B686-DAEA-42E1-9EF8-BDDA0DF0077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1314" y="1835177"/>
              <a:ext cx="1833563" cy="122021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75D2B90A-41D7-4F86-97ED-07B7B62B0FA9}"/>
                </a:ext>
              </a:extLst>
            </p:cNvPr>
            <p:cNvSpPr txBox="1">
              <a:spLocks noChangeArrowheads="1"/>
            </p:cNvSpPr>
            <p:nvPr/>
          </p:nvSpPr>
          <p:spPr bwMode="auto">
            <a:xfrm>
              <a:off x="1379385" y="1959002"/>
              <a:ext cx="439837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lgn="r">
                <a:buClr>
                  <a:srgbClr val="C00000"/>
                </a:buClr>
                <a:buFont typeface="+mj-lt"/>
                <a:buAutoNum type="arabicPeriod" startAt="2"/>
              </a:pPr>
              <a:r>
                <a:rPr lang="en-US" sz="2800" kern="0" dirty="0"/>
                <a:t>Respect confidentiality of all participants</a:t>
              </a:r>
            </a:p>
            <a:p>
              <a:pPr marL="0" indent="0" algn="r">
                <a:buFontTx/>
                <a:buNone/>
              </a:pPr>
              <a:endParaRPr lang="en-US" sz="2800" kern="0" dirty="0"/>
            </a:p>
          </p:txBody>
        </p:sp>
      </p:grpSp>
      <p:sp>
        <p:nvSpPr>
          <p:cNvPr id="15" name="Rectangle 3">
            <a:extLst>
              <a:ext uri="{FF2B5EF4-FFF2-40B4-BE49-F238E27FC236}">
                <a16:creationId xmlns:a16="http://schemas.microsoft.com/office/drawing/2014/main" id="{6C20D35A-EBD7-4FDC-94F2-7BD0F719AE0D}"/>
              </a:ext>
            </a:extLst>
          </p:cNvPr>
          <p:cNvSpPr txBox="1">
            <a:spLocks noChangeArrowheads="1"/>
          </p:cNvSpPr>
          <p:nvPr/>
        </p:nvSpPr>
        <p:spPr bwMode="auto">
          <a:xfrm>
            <a:off x="3352800" y="5391214"/>
            <a:ext cx="51054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Clr>
                <a:srgbClr val="C00000"/>
              </a:buClr>
              <a:buFont typeface="+mj-lt"/>
              <a:buAutoNum type="arabicPeriod" startAt="4"/>
            </a:pPr>
            <a:r>
              <a:rPr lang="en-US" sz="2800" kern="0" dirty="0"/>
              <a:t>Self-care! </a:t>
            </a:r>
          </a:p>
          <a:p>
            <a:pPr marL="0" indent="0">
              <a:buFontTx/>
              <a:buNone/>
            </a:pPr>
            <a:endParaRPr lang="en-US" sz="2800" kern="0" dirty="0"/>
          </a:p>
        </p:txBody>
      </p:sp>
      <p:pic>
        <p:nvPicPr>
          <p:cNvPr id="1026" name="Picture 2" descr="Image result for ground rules">
            <a:extLst>
              <a:ext uri="{FF2B5EF4-FFF2-40B4-BE49-F238E27FC236}">
                <a16:creationId xmlns:a16="http://schemas.microsoft.com/office/drawing/2014/main" id="{8F5105B9-36D6-484B-A885-37E7FC7C71F7}"/>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4500" y="66152"/>
            <a:ext cx="2340138" cy="16146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A13F35DF-192A-40DC-A95D-92FCFA9AA314}"/>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l="23424" t="-10502" r="16866"/>
          <a:stretch/>
        </p:blipFill>
        <p:spPr>
          <a:xfrm>
            <a:off x="7812700" y="436972"/>
            <a:ext cx="1066800" cy="987128"/>
          </a:xfrm>
          <a:prstGeom prst="rect">
            <a:avLst/>
          </a:prstGeom>
        </p:spPr>
      </p:pic>
    </p:spTree>
    <p:extLst>
      <p:ext uri="{BB962C8B-B14F-4D97-AF65-F5344CB8AC3E}">
        <p14:creationId xmlns:p14="http://schemas.microsoft.com/office/powerpoint/2010/main" val="419821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7A7FD-E995-49B0-9C42-DB4C26569A66}"/>
              </a:ext>
            </a:extLst>
          </p:cNvPr>
          <p:cNvSpPr>
            <a:spLocks noGrp="1"/>
          </p:cNvSpPr>
          <p:nvPr>
            <p:ph type="title"/>
          </p:nvPr>
        </p:nvSpPr>
        <p:spPr/>
        <p:txBody>
          <a:bodyPr/>
          <a:lstStyle/>
          <a:p>
            <a:r>
              <a:rPr lang="en-US"/>
              <a:t>Trauma response: behaviors</a:t>
            </a:r>
            <a:endParaRPr lang="en-US" dirty="0"/>
          </a:p>
        </p:txBody>
      </p:sp>
      <p:sp>
        <p:nvSpPr>
          <p:cNvPr id="3" name="Content Placeholder 2">
            <a:extLst>
              <a:ext uri="{FF2B5EF4-FFF2-40B4-BE49-F238E27FC236}">
                <a16:creationId xmlns:a16="http://schemas.microsoft.com/office/drawing/2014/main" id="{DB5CE351-57A8-428D-95D5-50254549495E}"/>
              </a:ext>
            </a:extLst>
          </p:cNvPr>
          <p:cNvSpPr>
            <a:spLocks noGrp="1"/>
          </p:cNvSpPr>
          <p:nvPr>
            <p:ph idx="1"/>
          </p:nvPr>
        </p:nvSpPr>
        <p:spPr>
          <a:xfrm>
            <a:off x="457200" y="1600201"/>
            <a:ext cx="8229600" cy="4267200"/>
          </a:xfrm>
        </p:spPr>
        <p:txBody>
          <a:bodyPr>
            <a:normAutofit fontScale="92500" lnSpcReduction="10000"/>
          </a:bodyPr>
          <a:lstStyle/>
          <a:p>
            <a:r>
              <a:rPr lang="en-US" dirty="0"/>
              <a:t>What might these behaviors look like?</a:t>
            </a:r>
          </a:p>
          <a:p>
            <a:pPr lvl="1"/>
            <a:r>
              <a:rPr lang="en-US" b="1" dirty="0"/>
              <a:t>Hyper-Vigilance: </a:t>
            </a:r>
            <a:r>
              <a:rPr lang="en-US" dirty="0"/>
              <a:t>Putting extra barricades on their doors, clothes in their windows for extra security measures</a:t>
            </a:r>
          </a:p>
          <a:p>
            <a:pPr lvl="1"/>
            <a:r>
              <a:rPr lang="en-US" b="1" dirty="0"/>
              <a:t>Substance Use: </a:t>
            </a:r>
            <a:r>
              <a:rPr lang="en-US" dirty="0"/>
              <a:t>Violating housing no smoking policies, cigarette smoke/ alcohol smell in their non-smoking units</a:t>
            </a:r>
          </a:p>
          <a:p>
            <a:pPr lvl="1"/>
            <a:r>
              <a:rPr lang="en-US" b="1" dirty="0"/>
              <a:t>Distrust: </a:t>
            </a:r>
            <a:r>
              <a:rPr lang="en-US" dirty="0"/>
              <a:t>Not reaching out for support until much later after the incident</a:t>
            </a:r>
          </a:p>
          <a:p>
            <a:pPr lvl="1"/>
            <a:r>
              <a:rPr lang="en-US" b="1" dirty="0"/>
              <a:t>How might providers respond to them?</a:t>
            </a:r>
          </a:p>
          <a:p>
            <a:endParaRPr lang="en-US" dirty="0"/>
          </a:p>
        </p:txBody>
      </p:sp>
    </p:spTree>
    <p:extLst>
      <p:ext uri="{BB962C8B-B14F-4D97-AF65-F5344CB8AC3E}">
        <p14:creationId xmlns:p14="http://schemas.microsoft.com/office/powerpoint/2010/main" val="24091492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Potential triggers</a:t>
            </a:r>
            <a:endParaRPr lang="en-US" dirty="0"/>
          </a:p>
        </p:txBody>
      </p:sp>
      <p:sp>
        <p:nvSpPr>
          <p:cNvPr id="3" name="Content Placeholder 2"/>
          <p:cNvSpPr>
            <a:spLocks noGrp="1"/>
          </p:cNvSpPr>
          <p:nvPr>
            <p:ph idx="1"/>
          </p:nvPr>
        </p:nvSpPr>
        <p:spPr>
          <a:xfrm>
            <a:off x="457200" y="1600200"/>
            <a:ext cx="8229600" cy="3733799"/>
          </a:xfrm>
        </p:spPr>
        <p:txBody>
          <a:bodyPr>
            <a:normAutofit fontScale="92500" lnSpcReduction="20000"/>
          </a:bodyPr>
          <a:lstStyle/>
          <a:p>
            <a:pPr lvl="0"/>
            <a:r>
              <a:rPr lang="en" dirty="0">
                <a:sym typeface="Lato"/>
              </a:rPr>
              <a:t>Not offering/providing a private space for tenant to discuss their situation. </a:t>
            </a:r>
            <a:r>
              <a:rPr lang="en" b="1" dirty="0">
                <a:sym typeface="Lato"/>
              </a:rPr>
              <a:t>E.g., </a:t>
            </a:r>
            <a:r>
              <a:rPr lang="en" b="1" i="1" dirty="0">
                <a:sym typeface="Lato"/>
              </a:rPr>
              <a:t>Meeting in an open office space where all the other staff or tenants may hear.</a:t>
            </a:r>
          </a:p>
          <a:p>
            <a:pPr lvl="0"/>
            <a:r>
              <a:rPr lang="en" dirty="0">
                <a:sym typeface="Lato"/>
              </a:rPr>
              <a:t>Not giving tenants advance notice if accessing their housing unit is necessary for maintenance purposes.</a:t>
            </a:r>
          </a:p>
          <a:p>
            <a:pPr lvl="0"/>
            <a:r>
              <a:rPr lang="en" dirty="0">
                <a:sym typeface="Lato"/>
              </a:rPr>
              <a:t>Asking tenants personal questions. </a:t>
            </a:r>
            <a:r>
              <a:rPr lang="en" b="1" dirty="0">
                <a:sym typeface="Lato"/>
              </a:rPr>
              <a:t>E.g., “</a:t>
            </a:r>
            <a:r>
              <a:rPr lang="en" b="1" i="1" dirty="0">
                <a:sym typeface="Lato"/>
              </a:rPr>
              <a:t>Do you have a boyfriend</a:t>
            </a:r>
            <a:r>
              <a:rPr lang="en" b="1" dirty="0">
                <a:sym typeface="Lato"/>
              </a:rPr>
              <a:t>….”</a:t>
            </a:r>
          </a:p>
          <a:p>
            <a:endParaRPr lang="en-US" dirty="0"/>
          </a:p>
        </p:txBody>
      </p:sp>
    </p:spTree>
    <p:extLst>
      <p:ext uri="{BB962C8B-B14F-4D97-AF65-F5344CB8AC3E}">
        <p14:creationId xmlns:p14="http://schemas.microsoft.com/office/powerpoint/2010/main" val="2335867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Potential triggers</a:t>
            </a:r>
            <a:endParaRPr lang="en-US" dirty="0"/>
          </a:p>
        </p:txBody>
      </p:sp>
      <p:sp>
        <p:nvSpPr>
          <p:cNvPr id="3" name="Content Placeholder 2"/>
          <p:cNvSpPr>
            <a:spLocks noGrp="1"/>
          </p:cNvSpPr>
          <p:nvPr>
            <p:ph idx="1"/>
          </p:nvPr>
        </p:nvSpPr>
        <p:spPr>
          <a:xfrm>
            <a:off x="457200" y="1600201"/>
            <a:ext cx="8229600" cy="3962400"/>
          </a:xfrm>
        </p:spPr>
        <p:txBody>
          <a:bodyPr>
            <a:normAutofit fontScale="85000" lnSpcReduction="10000"/>
          </a:bodyPr>
          <a:lstStyle/>
          <a:p>
            <a:pPr lvl="0"/>
            <a:r>
              <a:rPr lang="en" dirty="0">
                <a:sym typeface="Lato"/>
              </a:rPr>
              <a:t>Not giving an explanation of the policies and limitations around addressing the tenant’s housing needs. </a:t>
            </a:r>
            <a:r>
              <a:rPr lang="en" b="1" dirty="0">
                <a:sym typeface="Lato"/>
              </a:rPr>
              <a:t>E.g., “</a:t>
            </a:r>
            <a:r>
              <a:rPr lang="en" b="1" i="1" dirty="0">
                <a:sym typeface="Lato"/>
              </a:rPr>
              <a:t>Read the terms of your lease. The information is all in there</a:t>
            </a:r>
            <a:r>
              <a:rPr lang="en" b="1" dirty="0">
                <a:sym typeface="Lato"/>
              </a:rPr>
              <a:t>.” </a:t>
            </a:r>
            <a:r>
              <a:rPr lang="en" b="1" i="1" dirty="0">
                <a:sym typeface="Lato"/>
              </a:rPr>
              <a:t>or just dropping off information under their door.</a:t>
            </a:r>
          </a:p>
          <a:p>
            <a:pPr lvl="0"/>
            <a:r>
              <a:rPr lang="en" dirty="0">
                <a:sym typeface="Lato"/>
              </a:rPr>
              <a:t>Not showing a willingness/effort to understand and help around tenant’s situation. </a:t>
            </a:r>
            <a:r>
              <a:rPr lang="en" b="1" dirty="0">
                <a:sym typeface="Lato"/>
              </a:rPr>
              <a:t>E.g., “</a:t>
            </a:r>
            <a:r>
              <a:rPr lang="en" b="1" i="1" dirty="0">
                <a:sym typeface="Lato"/>
              </a:rPr>
              <a:t>Sorry I cannot help</a:t>
            </a:r>
            <a:r>
              <a:rPr lang="en" b="1" dirty="0">
                <a:sym typeface="Lato"/>
              </a:rPr>
              <a:t>…”  </a:t>
            </a:r>
            <a:r>
              <a:rPr lang="en" b="1" i="1" dirty="0">
                <a:sym typeface="Lato"/>
              </a:rPr>
              <a:t>or using non-verbal cues (staff rolling their eyes when tenant discloses).</a:t>
            </a:r>
          </a:p>
          <a:p>
            <a:endParaRPr lang="en-US" dirty="0"/>
          </a:p>
        </p:txBody>
      </p:sp>
    </p:spTree>
    <p:extLst>
      <p:ext uri="{BB962C8B-B14F-4D97-AF65-F5344CB8AC3E}">
        <p14:creationId xmlns:p14="http://schemas.microsoft.com/office/powerpoint/2010/main" val="14272035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Potential triggers</a:t>
            </a:r>
            <a:endParaRPr lang="en-US" dirty="0"/>
          </a:p>
        </p:txBody>
      </p:sp>
      <p:sp>
        <p:nvSpPr>
          <p:cNvPr id="3" name="Content Placeholder 2"/>
          <p:cNvSpPr>
            <a:spLocks noGrp="1"/>
          </p:cNvSpPr>
          <p:nvPr>
            <p:ph idx="1"/>
          </p:nvPr>
        </p:nvSpPr>
        <p:spPr>
          <a:xfrm>
            <a:off x="457200" y="1600201"/>
            <a:ext cx="8229600" cy="3962400"/>
          </a:xfrm>
        </p:spPr>
        <p:txBody>
          <a:bodyPr>
            <a:normAutofit fontScale="92500" lnSpcReduction="20000"/>
          </a:bodyPr>
          <a:lstStyle/>
          <a:p>
            <a:pPr lvl="0"/>
            <a:r>
              <a:rPr lang="en" dirty="0">
                <a:sym typeface="Lato"/>
              </a:rPr>
              <a:t>Not believing the tenant.  </a:t>
            </a:r>
            <a:r>
              <a:rPr lang="en" b="1" i="1" dirty="0">
                <a:sym typeface="Lato"/>
              </a:rPr>
              <a:t>E.g., “ We’ve heard the same story before…”</a:t>
            </a:r>
          </a:p>
          <a:p>
            <a:pPr lvl="0"/>
            <a:r>
              <a:rPr lang="en" dirty="0">
                <a:sym typeface="Lato"/>
              </a:rPr>
              <a:t>Not returning calls or no option to leave a voicemail.</a:t>
            </a:r>
          </a:p>
          <a:p>
            <a:pPr lvl="0"/>
            <a:r>
              <a:rPr lang="en" dirty="0">
                <a:sym typeface="Lato"/>
              </a:rPr>
              <a:t>Not giving space to explain the situation and alternatives to address need. </a:t>
            </a:r>
            <a:r>
              <a:rPr lang="en" b="1" i="1" dirty="0">
                <a:sym typeface="Lato"/>
              </a:rPr>
              <a:t>E.g., “I need you to pay  the rent back by the end of this month and if not we’ll begin eviction proceedings.”</a:t>
            </a:r>
          </a:p>
          <a:p>
            <a:endParaRPr lang="en-US" dirty="0"/>
          </a:p>
        </p:txBody>
      </p:sp>
    </p:spTree>
    <p:extLst>
      <p:ext uri="{BB962C8B-B14F-4D97-AF65-F5344CB8AC3E}">
        <p14:creationId xmlns:p14="http://schemas.microsoft.com/office/powerpoint/2010/main" val="36620813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C63BF-F8CF-4848-BB0B-76D134AECF4C}"/>
              </a:ext>
            </a:extLst>
          </p:cNvPr>
          <p:cNvSpPr>
            <a:spLocks noGrp="1"/>
          </p:cNvSpPr>
          <p:nvPr>
            <p:ph type="title"/>
          </p:nvPr>
        </p:nvSpPr>
        <p:spPr/>
        <p:txBody>
          <a:bodyPr/>
          <a:lstStyle/>
          <a:p>
            <a:r>
              <a:rPr lang="en-US" dirty="0"/>
              <a:t>Maid Video Clip</a:t>
            </a:r>
          </a:p>
        </p:txBody>
      </p:sp>
      <p:sp>
        <p:nvSpPr>
          <p:cNvPr id="4" name="Slide Number Placeholder 3">
            <a:extLst>
              <a:ext uri="{FF2B5EF4-FFF2-40B4-BE49-F238E27FC236}">
                <a16:creationId xmlns:a16="http://schemas.microsoft.com/office/drawing/2014/main" id="{C92E8C16-F932-4230-8CA4-7537B9128B37}"/>
              </a:ext>
            </a:extLst>
          </p:cNvPr>
          <p:cNvSpPr>
            <a:spLocks noGrp="1"/>
          </p:cNvSpPr>
          <p:nvPr>
            <p:ph type="sldNum" sz="quarter" idx="12"/>
          </p:nvPr>
        </p:nvSpPr>
        <p:spPr/>
        <p:txBody>
          <a:bodyPr/>
          <a:lstStyle/>
          <a:p>
            <a:fld id="{781C1ACF-1D34-064E-BB9F-6D9AD06C2D7D}" type="slidenum">
              <a:rPr lang="en-US" smtClean="0"/>
              <a:pPr/>
              <a:t>44</a:t>
            </a:fld>
            <a:endParaRPr lang="en-US" dirty="0"/>
          </a:p>
        </p:txBody>
      </p:sp>
      <p:pic>
        <p:nvPicPr>
          <p:cNvPr id="1026" name="Picture 2" descr="Video Video - Home | Facebook">
            <a:extLst>
              <a:ext uri="{FF2B5EF4-FFF2-40B4-BE49-F238E27FC236}">
                <a16:creationId xmlns:a16="http://schemas.microsoft.com/office/drawing/2014/main" id="{E7CBABCF-B411-4EFC-B0D1-4D4CACE693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9962" y="228600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7756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600201"/>
            <a:ext cx="7848600" cy="4571999"/>
          </a:xfrm>
        </p:spPr>
        <p:txBody>
          <a:bodyPr>
            <a:normAutofit/>
          </a:bodyPr>
          <a:lstStyle/>
          <a:p>
            <a:pPr marL="914400" lvl="2" indent="0">
              <a:buNone/>
            </a:pPr>
            <a:endParaRPr lang="en-US" dirty="0"/>
          </a:p>
          <a:p>
            <a:pPr marL="914400" lvl="2" indent="0">
              <a:buNone/>
            </a:pPr>
            <a:endParaRPr lang="en-US" dirty="0"/>
          </a:p>
        </p:txBody>
      </p:sp>
    </p:spTree>
    <p:extLst>
      <p:ext uri="{BB962C8B-B14F-4D97-AF65-F5344CB8AC3E}">
        <p14:creationId xmlns:p14="http://schemas.microsoft.com/office/powerpoint/2010/main" val="33693556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DE1E85-B03A-4474-97E2-30B52D9885EF}"/>
              </a:ext>
            </a:extLst>
          </p:cNvPr>
          <p:cNvSpPr>
            <a:spLocks noGrp="1"/>
          </p:cNvSpPr>
          <p:nvPr>
            <p:ph type="sldNum" sz="quarter" idx="12"/>
          </p:nvPr>
        </p:nvSpPr>
        <p:spPr/>
        <p:txBody>
          <a:bodyPr/>
          <a:lstStyle/>
          <a:p>
            <a:fld id="{781C1ACF-1D34-064E-BB9F-6D9AD06C2D7D}" type="slidenum">
              <a:rPr lang="en-US" smtClean="0"/>
              <a:pPr/>
              <a:t>46</a:t>
            </a:fld>
            <a:endParaRPr lang="en-US" dirty="0"/>
          </a:p>
        </p:txBody>
      </p:sp>
    </p:spTree>
    <p:extLst>
      <p:ext uri="{BB962C8B-B14F-4D97-AF65-F5344CB8AC3E}">
        <p14:creationId xmlns:p14="http://schemas.microsoft.com/office/powerpoint/2010/main" val="20568437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or vicarious trauma</a:t>
            </a:r>
          </a:p>
        </p:txBody>
      </p:sp>
      <p:sp>
        <p:nvSpPr>
          <p:cNvPr id="3" name="Content Placeholder 2"/>
          <p:cNvSpPr>
            <a:spLocks noGrp="1"/>
          </p:cNvSpPr>
          <p:nvPr>
            <p:ph idx="1"/>
          </p:nvPr>
        </p:nvSpPr>
        <p:spPr/>
        <p:txBody>
          <a:bodyPr/>
          <a:lstStyle/>
          <a:p>
            <a:r>
              <a:rPr lang="en-US" dirty="0"/>
              <a:t>Identify it</a:t>
            </a:r>
          </a:p>
          <a:p>
            <a:r>
              <a:rPr lang="en-US" b="1" dirty="0">
                <a:solidFill>
                  <a:srgbClr val="C00000"/>
                </a:solidFill>
              </a:rPr>
              <a:t>Self care!!!</a:t>
            </a:r>
          </a:p>
          <a:p>
            <a:r>
              <a:rPr lang="en-US" dirty="0"/>
              <a:t>Resources</a:t>
            </a:r>
          </a:p>
          <a:p>
            <a:pPr lvl="2">
              <a:buFont typeface="Courier New" panose="02070309020205020404" pitchFamily="49" charset="0"/>
              <a:buChar char="o"/>
            </a:pPr>
            <a:r>
              <a:rPr lang="en-US" dirty="0"/>
              <a:t>Laura van </a:t>
            </a:r>
            <a:r>
              <a:rPr lang="en-US" dirty="0" err="1"/>
              <a:t>Dernoot</a:t>
            </a:r>
            <a:r>
              <a:rPr lang="en-US" dirty="0"/>
              <a:t> </a:t>
            </a:r>
            <a:r>
              <a:rPr lang="en-US" dirty="0" err="1"/>
              <a:t>Lipsky</a:t>
            </a:r>
            <a:r>
              <a:rPr lang="en-US" dirty="0"/>
              <a:t>, The Trauma Stewardship Institute, traumastewardship.com</a:t>
            </a:r>
          </a:p>
          <a:p>
            <a:pPr lvl="2">
              <a:buFont typeface="Courier New" panose="02070309020205020404" pitchFamily="49" charset="0"/>
              <a:buChar char="o"/>
            </a:pPr>
            <a:r>
              <a:rPr lang="en-US" dirty="0"/>
              <a:t>National Center for PTSD at the U.S. Department of Veterans Affairs, www.ptsd.va.gov</a:t>
            </a:r>
          </a:p>
          <a:p>
            <a:pPr lvl="2"/>
            <a:endParaRPr lang="en-US" dirty="0"/>
          </a:p>
          <a:p>
            <a:endParaRPr lang="en-US" dirty="0">
              <a:solidFill>
                <a:srgbClr val="FF0000"/>
              </a:solidFill>
            </a:endParaRPr>
          </a:p>
        </p:txBody>
      </p:sp>
    </p:spTree>
    <p:extLst>
      <p:ext uri="{BB962C8B-B14F-4D97-AF65-F5344CB8AC3E}">
        <p14:creationId xmlns:p14="http://schemas.microsoft.com/office/powerpoint/2010/main" val="8785376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Trauma exposure response </a:t>
            </a:r>
            <a:r>
              <a:rPr lang="en-US" sz="2200" b="0" dirty="0"/>
              <a:t>(van </a:t>
            </a:r>
            <a:r>
              <a:rPr lang="en-US" sz="2200" b="0" dirty="0" err="1"/>
              <a:t>Dernoot</a:t>
            </a:r>
            <a:r>
              <a:rPr lang="en-US" sz="2200" b="0" dirty="0"/>
              <a:t> </a:t>
            </a:r>
            <a:r>
              <a:rPr lang="en-US" sz="2200" b="0" dirty="0" err="1"/>
              <a:t>Lipsky</a:t>
            </a:r>
            <a:r>
              <a:rPr lang="en-US" sz="2200" b="0" dirty="0"/>
              <a:t>, 2009)</a:t>
            </a:r>
          </a:p>
        </p:txBody>
      </p:sp>
      <p:sp>
        <p:nvSpPr>
          <p:cNvPr id="8" name="Content Placeholder 2">
            <a:extLst>
              <a:ext uri="{FF2B5EF4-FFF2-40B4-BE49-F238E27FC236}">
                <a16:creationId xmlns:a16="http://schemas.microsoft.com/office/drawing/2014/main" id="{8AC8276A-246C-46D0-9B96-75B8726FCB03}"/>
              </a:ext>
            </a:extLst>
          </p:cNvPr>
          <p:cNvSpPr>
            <a:spLocks noGrp="1"/>
          </p:cNvSpPr>
          <p:nvPr>
            <p:ph idx="1"/>
          </p:nvPr>
        </p:nvSpPr>
        <p:spPr>
          <a:xfrm>
            <a:off x="457200" y="1600200"/>
            <a:ext cx="3352800" cy="4876800"/>
          </a:xfrm>
        </p:spPr>
        <p:txBody>
          <a:bodyPr>
            <a:normAutofit/>
          </a:bodyPr>
          <a:lstStyle/>
          <a:p>
            <a:pPr lvl="2"/>
            <a:endParaRPr lang="en-US" dirty="0"/>
          </a:p>
          <a:p>
            <a:endParaRPr lang="en-US" dirty="0">
              <a:solidFill>
                <a:srgbClr val="FF0000"/>
              </a:solidFill>
            </a:endParaRPr>
          </a:p>
        </p:txBody>
      </p:sp>
      <p:sp>
        <p:nvSpPr>
          <p:cNvPr id="9" name="Content Placeholder 2">
            <a:extLst>
              <a:ext uri="{FF2B5EF4-FFF2-40B4-BE49-F238E27FC236}">
                <a16:creationId xmlns:a16="http://schemas.microsoft.com/office/drawing/2014/main" id="{A9044984-6A48-41A8-9A03-343F305F1917}"/>
              </a:ext>
            </a:extLst>
          </p:cNvPr>
          <p:cNvSpPr txBox="1">
            <a:spLocks/>
          </p:cNvSpPr>
          <p:nvPr/>
        </p:nvSpPr>
        <p:spPr>
          <a:xfrm>
            <a:off x="383628" y="1613338"/>
            <a:ext cx="41910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Tx/>
            </a:pPr>
            <a:r>
              <a:rPr lang="en-US" sz="2400" dirty="0"/>
              <a:t>Feeling helpless and hopeless</a:t>
            </a:r>
          </a:p>
          <a:p>
            <a:pPr>
              <a:buClrTx/>
            </a:pPr>
            <a:r>
              <a:rPr lang="en-US" sz="2400" dirty="0"/>
              <a:t>Sense that one can never do enough</a:t>
            </a:r>
          </a:p>
          <a:p>
            <a:pPr>
              <a:buClrTx/>
            </a:pPr>
            <a:r>
              <a:rPr lang="en-US" sz="2400" dirty="0"/>
              <a:t>Hypervigilance</a:t>
            </a:r>
          </a:p>
          <a:p>
            <a:pPr>
              <a:buClrTx/>
            </a:pPr>
            <a:r>
              <a:rPr lang="en-US" sz="2400" dirty="0"/>
              <a:t>Diminished creativity</a:t>
            </a:r>
          </a:p>
          <a:p>
            <a:pPr>
              <a:buClrTx/>
            </a:pPr>
            <a:r>
              <a:rPr lang="en-US" sz="2400" dirty="0"/>
              <a:t>Inability to embrace complexity</a:t>
            </a:r>
          </a:p>
          <a:p>
            <a:pPr>
              <a:buClrTx/>
            </a:pPr>
            <a:r>
              <a:rPr lang="en-US" sz="2400" dirty="0"/>
              <a:t>Minimizing</a:t>
            </a:r>
          </a:p>
          <a:p>
            <a:pPr>
              <a:buClrTx/>
            </a:pPr>
            <a:r>
              <a:rPr lang="en-US" sz="2400" dirty="0"/>
              <a:t>Chronic exhaustion/physical ailments</a:t>
            </a:r>
          </a:p>
        </p:txBody>
      </p:sp>
      <p:sp>
        <p:nvSpPr>
          <p:cNvPr id="10" name="Content Placeholder 2">
            <a:extLst>
              <a:ext uri="{FF2B5EF4-FFF2-40B4-BE49-F238E27FC236}">
                <a16:creationId xmlns:a16="http://schemas.microsoft.com/office/drawing/2014/main" id="{0EEFF4C2-C30C-4705-9CE3-29AC2C73A076}"/>
              </a:ext>
            </a:extLst>
          </p:cNvPr>
          <p:cNvSpPr txBox="1">
            <a:spLocks/>
          </p:cNvSpPr>
          <p:nvPr/>
        </p:nvSpPr>
        <p:spPr>
          <a:xfrm>
            <a:off x="4800600" y="1615966"/>
            <a:ext cx="41910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182880" algn="l" defTabSz="914400" rtl="0" eaLnBrk="1" latinLnBrk="0" hangingPunct="1">
              <a:spcBef>
                <a:spcPct val="20000"/>
              </a:spcBef>
              <a:buClr>
                <a:schemeClr val="accent1"/>
              </a:buClr>
              <a:buSzPct val="9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005840" indent="-182880" algn="l" defTabSz="914400" rtl="0" eaLnBrk="1" latinLnBrk="0" hangingPunct="1">
              <a:spcBef>
                <a:spcPct val="20000"/>
              </a:spcBef>
              <a:buClr>
                <a:schemeClr val="accent1"/>
              </a:buClr>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1188720" indent="-137160" algn="l" defTabSz="914400" rtl="0" eaLnBrk="1" latinLnBrk="0" hangingPunct="1">
              <a:spcBef>
                <a:spcPct val="20000"/>
              </a:spcBef>
              <a:buClr>
                <a:schemeClr val="accent1"/>
              </a:buClr>
              <a:buSzPct val="100000"/>
              <a:buFont typeface="Arial" pitchFamily="34" charset="0"/>
              <a:buChar char="•"/>
              <a:defRPr sz="2000" kern="1200" baseline="0">
                <a:solidFill>
                  <a:schemeClr val="tx1"/>
                </a:solidFill>
                <a:latin typeface="Calibri" panose="020F0502020204030204" pitchFamily="34" charset="0"/>
                <a:ea typeface="+mn-ea"/>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Tx/>
            </a:pPr>
            <a:r>
              <a:rPr lang="en-US" sz="2400" dirty="0"/>
              <a:t>Inability to listen/deliberate avoidance</a:t>
            </a:r>
          </a:p>
          <a:p>
            <a:pPr>
              <a:buClrTx/>
            </a:pPr>
            <a:r>
              <a:rPr lang="en-US" sz="2400" dirty="0"/>
              <a:t>Dissociative moments</a:t>
            </a:r>
          </a:p>
          <a:p>
            <a:pPr>
              <a:buClrTx/>
            </a:pPr>
            <a:r>
              <a:rPr lang="en-US" sz="2400" dirty="0"/>
              <a:t>Sense of persecution</a:t>
            </a:r>
          </a:p>
          <a:p>
            <a:pPr>
              <a:buClrTx/>
            </a:pPr>
            <a:r>
              <a:rPr lang="en-US" sz="2400" dirty="0"/>
              <a:t>Guilt</a:t>
            </a:r>
          </a:p>
          <a:p>
            <a:pPr>
              <a:buClrTx/>
            </a:pPr>
            <a:r>
              <a:rPr lang="en-US" sz="2400" dirty="0"/>
              <a:t>Fear</a:t>
            </a:r>
          </a:p>
          <a:p>
            <a:pPr>
              <a:buClrTx/>
            </a:pPr>
            <a:r>
              <a:rPr lang="en-US" sz="2400" dirty="0"/>
              <a:t>Anger and cynicism</a:t>
            </a:r>
          </a:p>
          <a:p>
            <a:pPr>
              <a:buClrTx/>
            </a:pPr>
            <a:r>
              <a:rPr lang="en-US" sz="2400" dirty="0"/>
              <a:t>Inability to empathize/ numbing</a:t>
            </a:r>
          </a:p>
          <a:p>
            <a:pPr>
              <a:buClrTx/>
            </a:pPr>
            <a:r>
              <a:rPr lang="en-US" sz="2400" dirty="0"/>
              <a:t>Addictions</a:t>
            </a:r>
          </a:p>
          <a:p>
            <a:pPr>
              <a:buClrTx/>
            </a:pPr>
            <a:r>
              <a:rPr lang="en-US" sz="2400" dirty="0"/>
              <a:t>Grandiosity</a:t>
            </a:r>
          </a:p>
        </p:txBody>
      </p:sp>
    </p:spTree>
    <p:extLst>
      <p:ext uri="{BB962C8B-B14F-4D97-AF65-F5344CB8AC3E}">
        <p14:creationId xmlns:p14="http://schemas.microsoft.com/office/powerpoint/2010/main" val="5850146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 informed responses and spaces</a:t>
            </a:r>
          </a:p>
        </p:txBody>
      </p:sp>
      <p:sp>
        <p:nvSpPr>
          <p:cNvPr id="3" name="Content Placeholder 2"/>
          <p:cNvSpPr>
            <a:spLocks noGrp="1"/>
          </p:cNvSpPr>
          <p:nvPr>
            <p:ph idx="1"/>
          </p:nvPr>
        </p:nvSpPr>
        <p:spPr/>
        <p:txBody>
          <a:bodyPr/>
          <a:lstStyle/>
          <a:p>
            <a:pPr marL="304800" indent="-279400">
              <a:spcBef>
                <a:spcPts val="1200"/>
              </a:spcBef>
              <a:buClr>
                <a:srgbClr val="260859"/>
              </a:buClr>
              <a:buSzPct val="100000"/>
              <a:buFont typeface="Lato"/>
              <a:buChar char="•"/>
            </a:pPr>
            <a:r>
              <a:rPr lang="en" sz="2600" dirty="0">
                <a:ea typeface="Lato"/>
                <a:sym typeface="Lato"/>
              </a:rPr>
              <a:t>Clear understanding and explanation of policies, regulations, limitations</a:t>
            </a:r>
          </a:p>
          <a:p>
            <a:pPr marL="304800" lvl="0" indent="-279400">
              <a:spcBef>
                <a:spcPts val="1200"/>
              </a:spcBef>
              <a:buClr>
                <a:srgbClr val="260859"/>
              </a:buClr>
              <a:buSzPct val="100000"/>
              <a:buFont typeface="Lato"/>
              <a:buChar char="•"/>
            </a:pPr>
            <a:r>
              <a:rPr lang="en" sz="2600" dirty="0">
                <a:solidFill>
                  <a:schemeClr val="dk1"/>
                </a:solidFill>
                <a:ea typeface="Lato"/>
                <a:sym typeface="Lato"/>
              </a:rPr>
              <a:t>Ability to make exemptions and accommodations</a:t>
            </a:r>
          </a:p>
          <a:p>
            <a:pPr marL="304800" lvl="0" indent="-279400">
              <a:spcBef>
                <a:spcPts val="1200"/>
              </a:spcBef>
              <a:buClr>
                <a:srgbClr val="260859"/>
              </a:buClr>
              <a:buSzPct val="100000"/>
              <a:buFont typeface="Lato"/>
              <a:buChar char="•"/>
            </a:pPr>
            <a:r>
              <a:rPr lang="en" sz="2600" dirty="0">
                <a:ea typeface="Lato"/>
                <a:sym typeface="Lato"/>
              </a:rPr>
              <a:t>Believe survivors</a:t>
            </a:r>
          </a:p>
          <a:p>
            <a:pPr marL="304800" lvl="0" indent="-279400">
              <a:spcBef>
                <a:spcPts val="1200"/>
              </a:spcBef>
              <a:buClr>
                <a:srgbClr val="260859"/>
              </a:buClr>
              <a:buSzPct val="100000"/>
              <a:buFont typeface="Lato"/>
              <a:buChar char="•"/>
            </a:pPr>
            <a:r>
              <a:rPr lang="en" sz="2600" dirty="0">
                <a:solidFill>
                  <a:schemeClr val="dk1"/>
                </a:solidFill>
                <a:ea typeface="Lato"/>
                <a:sym typeface="Lato"/>
              </a:rPr>
              <a:t>Private space for resources, phone, support</a:t>
            </a:r>
          </a:p>
          <a:p>
            <a:pPr marL="304800" lvl="0" indent="-279400">
              <a:spcBef>
                <a:spcPts val="1200"/>
              </a:spcBef>
              <a:buClr>
                <a:srgbClr val="260859"/>
              </a:buClr>
              <a:buSzPct val="100000"/>
              <a:buFont typeface="Lato"/>
              <a:buChar char="•"/>
            </a:pPr>
            <a:r>
              <a:rPr lang="en" sz="2600" dirty="0">
                <a:ea typeface="Lato"/>
                <a:sym typeface="Lato"/>
              </a:rPr>
              <a:t>Offer space and time to engage c</a:t>
            </a:r>
            <a:r>
              <a:rPr lang="en" sz="2600" dirty="0">
                <a:solidFill>
                  <a:schemeClr val="dk1"/>
                </a:solidFill>
                <a:ea typeface="Lato"/>
                <a:sym typeface="Lato"/>
              </a:rPr>
              <a:t>lient  </a:t>
            </a:r>
          </a:p>
          <a:p>
            <a:pPr marL="304800" lvl="0" indent="-279400">
              <a:spcBef>
                <a:spcPts val="1200"/>
              </a:spcBef>
              <a:buClr>
                <a:srgbClr val="260859"/>
              </a:buClr>
              <a:buSzPct val="100000"/>
              <a:buFont typeface="Lato"/>
              <a:buChar char="•"/>
            </a:pPr>
            <a:r>
              <a:rPr lang="en" sz="2600" dirty="0">
                <a:solidFill>
                  <a:schemeClr val="dk1"/>
                </a:solidFill>
                <a:ea typeface="Lato"/>
                <a:sym typeface="Lato"/>
              </a:rPr>
              <a:t>Staff training and support</a:t>
            </a:r>
          </a:p>
          <a:p>
            <a:pPr marL="304800" lvl="0" indent="-279400">
              <a:spcBef>
                <a:spcPts val="1200"/>
              </a:spcBef>
              <a:buClr>
                <a:srgbClr val="260859"/>
              </a:buClr>
              <a:buSzPct val="100000"/>
              <a:buFont typeface="Lato"/>
              <a:buChar char="•"/>
            </a:pPr>
            <a:r>
              <a:rPr lang="en" sz="2600" dirty="0">
                <a:solidFill>
                  <a:schemeClr val="dk1"/>
                </a:solidFill>
                <a:ea typeface="Lato"/>
                <a:sym typeface="Lato"/>
              </a:rPr>
              <a:t>Referral to appropriate resources</a:t>
            </a:r>
          </a:p>
          <a:p>
            <a:endParaRPr lang="en-US" dirty="0"/>
          </a:p>
        </p:txBody>
      </p:sp>
    </p:spTree>
    <p:extLst>
      <p:ext uri="{BB962C8B-B14F-4D97-AF65-F5344CB8AC3E}">
        <p14:creationId xmlns:p14="http://schemas.microsoft.com/office/powerpoint/2010/main" val="2046547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a:t>
            </a:r>
          </a:p>
        </p:txBody>
      </p:sp>
      <p:sp>
        <p:nvSpPr>
          <p:cNvPr id="3" name="Content Placeholder 2"/>
          <p:cNvSpPr>
            <a:spLocks noGrp="1"/>
          </p:cNvSpPr>
          <p:nvPr>
            <p:ph idx="1"/>
          </p:nvPr>
        </p:nvSpPr>
        <p:spPr>
          <a:xfrm>
            <a:off x="471435" y="1295400"/>
            <a:ext cx="8229600" cy="2819400"/>
          </a:xfrm>
        </p:spPr>
        <p:txBody>
          <a:bodyPr>
            <a:normAutofit fontScale="92500" lnSpcReduction="20000"/>
          </a:bodyPr>
          <a:lstStyle/>
          <a:p>
            <a:r>
              <a:rPr lang="en-US" dirty="0"/>
              <a:t>Abuser/batterer/perpetrator</a:t>
            </a:r>
          </a:p>
          <a:p>
            <a:r>
              <a:rPr lang="en-US" dirty="0"/>
              <a:t>Victim/battered woman/survivor</a:t>
            </a:r>
          </a:p>
          <a:p>
            <a:r>
              <a:rPr lang="en-US" dirty="0"/>
              <a:t>Inclusivity</a:t>
            </a:r>
          </a:p>
          <a:p>
            <a:pPr lvl="2">
              <a:buFont typeface="Courier New" panose="02070309020205020404" pitchFamily="49" charset="0"/>
              <a:buChar char="o"/>
            </a:pPr>
            <a:r>
              <a:rPr lang="en-US" sz="2800" dirty="0"/>
              <a:t>Victim not always “she”</a:t>
            </a:r>
          </a:p>
          <a:p>
            <a:pPr lvl="2">
              <a:buFont typeface="Courier New" panose="02070309020205020404" pitchFamily="49" charset="0"/>
              <a:buChar char="o"/>
            </a:pPr>
            <a:r>
              <a:rPr lang="en-US" sz="2800" dirty="0"/>
              <a:t>Perpetrator not always “he”</a:t>
            </a:r>
          </a:p>
          <a:p>
            <a:r>
              <a:rPr lang="en-US" dirty="0"/>
              <a:t>Tip: Mirror the language the survivor uses</a:t>
            </a:r>
          </a:p>
        </p:txBody>
      </p:sp>
      <p:pic>
        <p:nvPicPr>
          <p:cNvPr id="3076" name="Picture 4" descr="Image result for language">
            <a:extLst>
              <a:ext uri="{FF2B5EF4-FFF2-40B4-BE49-F238E27FC236}">
                <a16:creationId xmlns:a16="http://schemas.microsoft.com/office/drawing/2014/main" id="{6D9ECEB1-5006-466D-8269-D9D6B735164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90800" y="4087167"/>
            <a:ext cx="38100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04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294F6C-5B46-4088-9643-C816F31EDBE9}"/>
              </a:ext>
            </a:extLst>
          </p:cNvPr>
          <p:cNvSpPr>
            <a:spLocks noGrp="1"/>
          </p:cNvSpPr>
          <p:nvPr>
            <p:ph type="sldNum" sz="quarter" idx="12"/>
          </p:nvPr>
        </p:nvSpPr>
        <p:spPr/>
        <p:txBody>
          <a:bodyPr/>
          <a:lstStyle/>
          <a:p>
            <a:fld id="{781C1ACF-1D34-064E-BB9F-6D9AD06C2D7D}" type="slidenum">
              <a:rPr lang="en-US" smtClean="0"/>
              <a:pPr/>
              <a:t>50</a:t>
            </a:fld>
            <a:endParaRPr lang="en-US" dirty="0"/>
          </a:p>
        </p:txBody>
      </p:sp>
    </p:spTree>
    <p:extLst>
      <p:ext uri="{BB962C8B-B14F-4D97-AF65-F5344CB8AC3E}">
        <p14:creationId xmlns:p14="http://schemas.microsoft.com/office/powerpoint/2010/main" val="22250630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876800"/>
          </a:xfrm>
        </p:spPr>
        <p:txBody>
          <a:bodyPr>
            <a:normAutofit lnSpcReduction="10000"/>
          </a:bodyPr>
          <a:lstStyle/>
          <a:p>
            <a:pPr marL="0" indent="0">
              <a:buNone/>
            </a:pPr>
            <a:r>
              <a:rPr lang="en-US" sz="6600" b="1" dirty="0"/>
              <a:t>Responding to disclosure:</a:t>
            </a:r>
          </a:p>
          <a:p>
            <a:pPr marL="0" indent="0">
              <a:buNone/>
            </a:pPr>
            <a:r>
              <a:rPr lang="en-US" dirty="0"/>
              <a:t>When you suspect</a:t>
            </a:r>
          </a:p>
          <a:p>
            <a:pPr marL="0" indent="0">
              <a:buNone/>
            </a:pPr>
            <a:r>
              <a:rPr lang="en-US" dirty="0"/>
              <a:t>When a survivor discloses</a:t>
            </a:r>
          </a:p>
          <a:p>
            <a:pPr marL="0" indent="0">
              <a:buNone/>
            </a:pPr>
            <a:r>
              <a:rPr lang="en-US" dirty="0"/>
              <a:t>Case scenarios</a:t>
            </a:r>
          </a:p>
          <a:p>
            <a:pPr marL="0" indent="0">
              <a:buNone/>
            </a:pPr>
            <a:r>
              <a:rPr lang="en-US" dirty="0"/>
              <a:t>Resources for survivors and property management staff</a:t>
            </a:r>
          </a:p>
        </p:txBody>
      </p:sp>
    </p:spTree>
    <p:extLst>
      <p:ext uri="{BB962C8B-B14F-4D97-AF65-F5344CB8AC3E}">
        <p14:creationId xmlns:p14="http://schemas.microsoft.com/office/powerpoint/2010/main" val="6886562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FB8D-9445-4E62-9D82-185CBDBCFE27}"/>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A40EE149-839F-4B25-A686-CEF75BED717D}"/>
              </a:ext>
            </a:extLst>
          </p:cNvPr>
          <p:cNvSpPr>
            <a:spLocks noGrp="1"/>
          </p:cNvSpPr>
          <p:nvPr>
            <p:ph idx="1"/>
          </p:nvPr>
        </p:nvSpPr>
        <p:spPr>
          <a:xfrm>
            <a:off x="457200" y="1600201"/>
            <a:ext cx="6553200" cy="4114800"/>
          </a:xfrm>
        </p:spPr>
        <p:txBody>
          <a:bodyPr/>
          <a:lstStyle/>
          <a:p>
            <a:r>
              <a:rPr lang="en-US" dirty="0"/>
              <a:t>In the chat or with the “T” on the screen, answer the following questions: </a:t>
            </a:r>
          </a:p>
          <a:p>
            <a:pPr lvl="1">
              <a:buFont typeface="Courier New" panose="02070309020205020404" pitchFamily="49" charset="0"/>
              <a:buChar char="o"/>
            </a:pPr>
            <a:r>
              <a:rPr lang="en-US" dirty="0"/>
              <a:t>What is your favorite …?</a:t>
            </a:r>
          </a:p>
          <a:p>
            <a:pPr lvl="1">
              <a:buFont typeface="Courier New" panose="02070309020205020404" pitchFamily="49" charset="0"/>
              <a:buChar char="o"/>
            </a:pPr>
            <a:r>
              <a:rPr lang="en-US" dirty="0"/>
              <a:t>Where is the best…? </a:t>
            </a:r>
          </a:p>
          <a:p>
            <a:pPr lvl="1">
              <a:buFont typeface="Courier New" panose="02070309020205020404" pitchFamily="49" charset="0"/>
              <a:buChar char="o"/>
            </a:pPr>
            <a:r>
              <a:rPr lang="en-US" dirty="0"/>
              <a:t>Describe your best…? </a:t>
            </a:r>
          </a:p>
        </p:txBody>
      </p:sp>
      <p:pic>
        <p:nvPicPr>
          <p:cNvPr id="3080" name="Picture 8" descr="Image result for partner discussion">
            <a:extLst>
              <a:ext uri="{FF2B5EF4-FFF2-40B4-BE49-F238E27FC236}">
                <a16:creationId xmlns:a16="http://schemas.microsoft.com/office/drawing/2014/main" id="{6BD9ACAD-88EC-4904-A1EA-5EF603833AA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72200" y="2667001"/>
            <a:ext cx="263354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537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088A02-E8E1-442C-BA05-181C0001E641}"/>
              </a:ext>
            </a:extLst>
          </p:cNvPr>
          <p:cNvSpPr>
            <a:spLocks noGrp="1"/>
          </p:cNvSpPr>
          <p:nvPr>
            <p:ph type="sldNum" sz="quarter" idx="12"/>
          </p:nvPr>
        </p:nvSpPr>
        <p:spPr/>
        <p:txBody>
          <a:bodyPr/>
          <a:lstStyle/>
          <a:p>
            <a:fld id="{781C1ACF-1D34-064E-BB9F-6D9AD06C2D7D}" type="slidenum">
              <a:rPr lang="en-US" smtClean="0"/>
              <a:pPr/>
              <a:t>53</a:t>
            </a:fld>
            <a:endParaRPr lang="en-US" dirty="0"/>
          </a:p>
        </p:txBody>
      </p:sp>
      <p:pic>
        <p:nvPicPr>
          <p:cNvPr id="4098" name="Picture 2" descr="Image result for stop sign">
            <a:extLst>
              <a:ext uri="{FF2B5EF4-FFF2-40B4-BE49-F238E27FC236}">
                <a16:creationId xmlns:a16="http://schemas.microsoft.com/office/drawing/2014/main" id="{10754B20-3D20-4FAF-BE7B-28F35D53D4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33400"/>
            <a:ext cx="50292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0857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you suspect SDV</a:t>
            </a:r>
          </a:p>
        </p:txBody>
      </p:sp>
      <p:sp>
        <p:nvSpPr>
          <p:cNvPr id="3" name="Content Placeholder 2"/>
          <p:cNvSpPr>
            <a:spLocks noGrp="1"/>
          </p:cNvSpPr>
          <p:nvPr>
            <p:ph idx="1"/>
          </p:nvPr>
        </p:nvSpPr>
        <p:spPr>
          <a:xfrm>
            <a:off x="457200" y="1600200"/>
            <a:ext cx="8229600" cy="4876800"/>
          </a:xfrm>
          <a:noFill/>
        </p:spPr>
        <p:txBody>
          <a:bodyPr>
            <a:normAutofit/>
          </a:bodyPr>
          <a:lstStyle/>
          <a:p>
            <a:pPr marL="0" indent="0">
              <a:buNone/>
            </a:pPr>
            <a:r>
              <a:rPr lang="en-US" dirty="0"/>
              <a:t>Remember: </a:t>
            </a:r>
          </a:p>
          <a:p>
            <a:pPr lvl="1">
              <a:buFont typeface="Arial" panose="020B0604020202020204" pitchFamily="34" charset="0"/>
              <a:buChar char="•"/>
            </a:pPr>
            <a:r>
              <a:rPr lang="en-US" sz="2800" dirty="0"/>
              <a:t>You don’t have to know it all</a:t>
            </a:r>
          </a:p>
          <a:p>
            <a:pPr lvl="1">
              <a:buFont typeface="Arial" panose="020B0604020202020204" pitchFamily="34" charset="0"/>
              <a:buChar char="•"/>
            </a:pPr>
            <a:r>
              <a:rPr lang="en-US" sz="2800" dirty="0"/>
              <a:t>You don’t have to be an expert</a:t>
            </a:r>
          </a:p>
          <a:p>
            <a:pPr lvl="1">
              <a:buFont typeface="Arial" panose="020B0604020202020204" pitchFamily="34" charset="0"/>
              <a:buChar char="•"/>
            </a:pPr>
            <a:r>
              <a:rPr lang="en-US" sz="2800" dirty="0"/>
              <a:t>Refer and/or call for help</a:t>
            </a:r>
          </a:p>
        </p:txBody>
      </p:sp>
      <p:pic>
        <p:nvPicPr>
          <p:cNvPr id="4" name="Picture 2" descr="Image result for key points">
            <a:extLst>
              <a:ext uri="{FF2B5EF4-FFF2-40B4-BE49-F238E27FC236}">
                <a16:creationId xmlns:a16="http://schemas.microsoft.com/office/drawing/2014/main" id="{56F5B03D-1221-4FF1-8E33-5C8808F061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76800" y="2743200"/>
            <a:ext cx="3272058" cy="327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255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you suspect SDV</a:t>
            </a:r>
            <a:endParaRPr lang="en-US" dirty="0"/>
          </a:p>
        </p:txBody>
      </p:sp>
      <p:sp>
        <p:nvSpPr>
          <p:cNvPr id="3" name="Content Placeholder 2"/>
          <p:cNvSpPr>
            <a:spLocks noGrp="1"/>
          </p:cNvSpPr>
          <p:nvPr>
            <p:ph idx="1"/>
          </p:nvPr>
        </p:nvSpPr>
        <p:spPr/>
        <p:txBody>
          <a:bodyPr>
            <a:normAutofit fontScale="92500"/>
          </a:bodyPr>
          <a:lstStyle/>
          <a:p>
            <a:r>
              <a:rPr lang="en-US" dirty="0"/>
              <a:t>Show that you care by building a relationship.</a:t>
            </a:r>
          </a:p>
          <a:p>
            <a:pPr lvl="2"/>
            <a:r>
              <a:rPr lang="en-US" dirty="0"/>
              <a:t>“I am here if you need to check in about anything.” </a:t>
            </a:r>
          </a:p>
          <a:p>
            <a:pPr lvl="2"/>
            <a:r>
              <a:rPr lang="en-US" dirty="0"/>
              <a:t>“I’m worried about your late rent payments. Let me know if something is making it hard for you to pay on time.”</a:t>
            </a:r>
          </a:p>
          <a:p>
            <a:r>
              <a:rPr lang="en-US" dirty="0"/>
              <a:t>Express concern without asking pointedly about SDV.</a:t>
            </a:r>
          </a:p>
          <a:p>
            <a:pPr lvl="2"/>
            <a:r>
              <a:rPr lang="en-US" dirty="0"/>
              <a:t>“I’ve heard fighting in your apartment and am worried about you. Is there anything I can do?”</a:t>
            </a:r>
          </a:p>
          <a:p>
            <a:pPr lvl="2"/>
            <a:r>
              <a:rPr lang="en-US" b="1" dirty="0"/>
              <a:t>NOT: </a:t>
            </a:r>
            <a:r>
              <a:rPr lang="en-US" dirty="0"/>
              <a:t>“Are you being abused?”</a:t>
            </a:r>
          </a:p>
        </p:txBody>
      </p:sp>
    </p:spTree>
    <p:extLst>
      <p:ext uri="{BB962C8B-B14F-4D97-AF65-F5344CB8AC3E}">
        <p14:creationId xmlns:p14="http://schemas.microsoft.com/office/powerpoint/2010/main" val="5649948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you suspect SDV</a:t>
            </a:r>
            <a:endParaRPr lang="en-US" dirty="0"/>
          </a:p>
        </p:txBody>
      </p:sp>
      <p:sp>
        <p:nvSpPr>
          <p:cNvPr id="3" name="Content Placeholder 2"/>
          <p:cNvSpPr>
            <a:spLocks noGrp="1"/>
          </p:cNvSpPr>
          <p:nvPr>
            <p:ph idx="1"/>
          </p:nvPr>
        </p:nvSpPr>
        <p:spPr>
          <a:xfrm>
            <a:off x="457200" y="1600201"/>
            <a:ext cx="8229600" cy="4038600"/>
          </a:xfrm>
        </p:spPr>
        <p:txBody>
          <a:bodyPr>
            <a:normAutofit fontScale="92500" lnSpcReduction="10000"/>
          </a:bodyPr>
          <a:lstStyle/>
          <a:p>
            <a:r>
              <a:rPr lang="en-US" dirty="0"/>
              <a:t>If a tenant shows trauma reactions (e.g., anger outbursts, irritability, substance use), always offer to direct them to supports.</a:t>
            </a:r>
          </a:p>
          <a:p>
            <a:r>
              <a:rPr lang="en-US" dirty="0"/>
              <a:t>Post resources in accessible spaces where everyone can access and there is some privacy for tenants to take them (e.g., in the laundry rooms, by mailboxes).</a:t>
            </a:r>
          </a:p>
          <a:p>
            <a:pPr lvl="2">
              <a:buFont typeface="Courier New" panose="02070309020205020404" pitchFamily="49" charset="0"/>
              <a:buChar char="o"/>
            </a:pPr>
            <a:r>
              <a:rPr lang="en-US" dirty="0"/>
              <a:t>Note: Do</a:t>
            </a:r>
            <a:r>
              <a:rPr lang="en-US" b="1" dirty="0"/>
              <a:t> not </a:t>
            </a:r>
            <a:r>
              <a:rPr lang="en-US" dirty="0"/>
              <a:t>slip a brochure under someone’s door or include in the rent invoice. If they are being abused, the abuser may see it.</a:t>
            </a:r>
          </a:p>
        </p:txBody>
      </p:sp>
    </p:spTree>
    <p:extLst>
      <p:ext uri="{BB962C8B-B14F-4D97-AF65-F5344CB8AC3E}">
        <p14:creationId xmlns:p14="http://schemas.microsoft.com/office/powerpoint/2010/main" val="13893777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763000" cy="990600"/>
          </a:xfrm>
        </p:spPr>
        <p:txBody>
          <a:bodyPr>
            <a:normAutofit fontScale="90000"/>
          </a:bodyPr>
          <a:lstStyle/>
          <a:p>
            <a:r>
              <a:rPr lang="en-US"/>
              <a:t>When a survivor discloses: tools for responding</a:t>
            </a:r>
            <a:endParaRPr lang="en-US" dirty="0"/>
          </a:p>
        </p:txBody>
      </p:sp>
      <p:sp>
        <p:nvSpPr>
          <p:cNvPr id="3" name="Content Placeholder 2"/>
          <p:cNvSpPr>
            <a:spLocks noGrp="1"/>
          </p:cNvSpPr>
          <p:nvPr>
            <p:ph idx="1"/>
          </p:nvPr>
        </p:nvSpPr>
        <p:spPr/>
        <p:txBody>
          <a:bodyPr/>
          <a:lstStyle/>
          <a:p>
            <a:r>
              <a:rPr lang="en-US" sz="4800" b="1"/>
              <a:t>S</a:t>
            </a:r>
            <a:r>
              <a:rPr lang="en-US" sz="3600"/>
              <a:t>afety</a:t>
            </a:r>
          </a:p>
          <a:p>
            <a:r>
              <a:rPr lang="en-US" sz="4800" b="1"/>
              <a:t>E</a:t>
            </a:r>
            <a:r>
              <a:rPr lang="en-US" sz="3600"/>
              <a:t>mpowerment</a:t>
            </a:r>
          </a:p>
          <a:p>
            <a:r>
              <a:rPr lang="en-US" sz="4800" b="1"/>
              <a:t>E</a:t>
            </a:r>
            <a:r>
              <a:rPr lang="en-US" sz="3600"/>
              <a:t>mpathy</a:t>
            </a:r>
          </a:p>
          <a:p>
            <a:r>
              <a:rPr lang="en-US" sz="4800" b="1"/>
              <a:t>K</a:t>
            </a:r>
            <a:r>
              <a:rPr lang="en-US" sz="3600"/>
              <a:t>nowledge</a:t>
            </a:r>
            <a:endParaRPr lang="en-US" sz="3600" dirty="0"/>
          </a:p>
        </p:txBody>
      </p:sp>
      <p:pic>
        <p:nvPicPr>
          <p:cNvPr id="4" name="Shape 382" descr="respond.jpg"/>
          <p:cNvPicPr preferRelativeResize="0"/>
          <p:nvPr/>
        </p:nvPicPr>
        <p:blipFill rotWithShape="1">
          <a:blip r:embed="rId2">
            <a:alphaModFix/>
          </a:blip>
          <a:srcRect l="6222" t="7402" r="10817" b="7411"/>
          <a:stretch/>
        </p:blipFill>
        <p:spPr>
          <a:xfrm>
            <a:off x="5230091" y="1828800"/>
            <a:ext cx="3505200" cy="1542900"/>
          </a:xfrm>
          <a:prstGeom prst="rect">
            <a:avLst/>
          </a:prstGeom>
          <a:noFill/>
          <a:ln w="9525" cap="flat" cmpd="sng">
            <a:solidFill>
              <a:schemeClr val="dk1"/>
            </a:solidFill>
            <a:prstDash val="solid"/>
            <a:miter/>
            <a:headEnd type="none" w="med" len="med"/>
            <a:tailEnd type="none" w="med" len="med"/>
          </a:ln>
        </p:spPr>
      </p:pic>
      <p:sp>
        <p:nvSpPr>
          <p:cNvPr id="5" name="Shape 379"/>
          <p:cNvSpPr txBox="1"/>
          <p:nvPr/>
        </p:nvSpPr>
        <p:spPr>
          <a:xfrm>
            <a:off x="5230091" y="3505200"/>
            <a:ext cx="3505200" cy="1542900"/>
          </a:xfrm>
          <a:prstGeom prst="rect">
            <a:avLst/>
          </a:prstGeom>
          <a:solidFill>
            <a:srgbClr val="C00000"/>
          </a:solidFill>
          <a:ln w="25400" cap="flat" cmpd="sng">
            <a:solidFill>
              <a:schemeClr val="dk1"/>
            </a:solidFill>
            <a:prstDash val="solid"/>
            <a:miter/>
            <a:headEnd type="none" w="med" len="med"/>
            <a:tailEnd type="none" w="med" len="med"/>
          </a:ln>
        </p:spPr>
        <p:txBody>
          <a:bodyPr lIns="38100" tIns="38100" rIns="38100" bIns="381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 sz="2400" i="0" u="none" dirty="0">
                <a:solidFill>
                  <a:schemeClr val="dk1"/>
                </a:solidFill>
                <a:latin typeface="Calibri" panose="020F0502020204030204" pitchFamily="34" charset="0"/>
                <a:ea typeface="Lato"/>
                <a:cs typeface="Calibri" panose="020F0502020204030204" pitchFamily="34" charset="0"/>
                <a:sym typeface="Lato"/>
              </a:rPr>
              <a:t>Goal: </a:t>
            </a:r>
          </a:p>
          <a:p>
            <a:pPr marL="0" marR="0" lvl="0" indent="0" algn="ctr" rtl="0">
              <a:lnSpc>
                <a:spcPct val="90000"/>
              </a:lnSpc>
              <a:spcBef>
                <a:spcPts val="0"/>
              </a:spcBef>
              <a:spcAft>
                <a:spcPts val="0"/>
              </a:spcAft>
              <a:buClr>
                <a:schemeClr val="dk1"/>
              </a:buClr>
              <a:buSzPct val="25000"/>
              <a:buFont typeface="Arial"/>
              <a:buNone/>
            </a:pPr>
            <a:r>
              <a:rPr lang="en" sz="2400" i="0" u="none" dirty="0">
                <a:solidFill>
                  <a:schemeClr val="dk1"/>
                </a:solidFill>
                <a:latin typeface="Calibri" panose="020F0502020204030204" pitchFamily="34" charset="0"/>
                <a:ea typeface="Lato"/>
                <a:cs typeface="Calibri" panose="020F0502020204030204" pitchFamily="34" charset="0"/>
                <a:sym typeface="Lato"/>
              </a:rPr>
              <a:t>To facilitate appropriate interventions and connections</a:t>
            </a:r>
            <a:r>
              <a:rPr lang="en" sz="2400" i="0" u="none" dirty="0">
                <a:solidFill>
                  <a:srgbClr val="6600CC"/>
                </a:solidFill>
                <a:latin typeface="Calibri" panose="020F0502020204030204" pitchFamily="34" charset="0"/>
                <a:ea typeface="Lato"/>
                <a:cs typeface="Calibri" panose="020F0502020204030204" pitchFamily="34" charset="0"/>
                <a:sym typeface="Lato"/>
              </a:rPr>
              <a:t> </a:t>
            </a:r>
          </a:p>
          <a:p>
            <a:pPr marL="0" marR="0" lvl="0" indent="0" algn="l" rtl="0">
              <a:lnSpc>
                <a:spcPct val="90000"/>
              </a:lnSpc>
              <a:spcBef>
                <a:spcPts val="400"/>
              </a:spcBef>
              <a:spcAft>
                <a:spcPts val="0"/>
              </a:spcAft>
              <a:buClr>
                <a:srgbClr val="000000"/>
              </a:buClr>
              <a:buFont typeface="Gill Sans"/>
              <a:buNone/>
            </a:pPr>
            <a:endParaRPr sz="1800" i="0" u="none" dirty="0">
              <a:solidFill>
                <a:srgbClr val="6600CC"/>
              </a:solidFill>
              <a:latin typeface="Lato"/>
              <a:ea typeface="Lato"/>
              <a:cs typeface="Lato"/>
              <a:sym typeface="Lato"/>
            </a:endParaRPr>
          </a:p>
          <a:p>
            <a:pPr marL="0" marR="0" lvl="0" indent="0" algn="l" rtl="0">
              <a:lnSpc>
                <a:spcPct val="100000"/>
              </a:lnSpc>
              <a:spcBef>
                <a:spcPts val="0"/>
              </a:spcBef>
              <a:spcAft>
                <a:spcPts val="0"/>
              </a:spcAft>
              <a:buNone/>
            </a:pPr>
            <a:endParaRPr sz="2000" b="0" i="0" u="none" dirty="0">
              <a:solidFill>
                <a:srgbClr val="6600CC"/>
              </a:solidFill>
              <a:latin typeface="Arial"/>
              <a:ea typeface="Arial"/>
              <a:cs typeface="Arial"/>
              <a:sym typeface="Arial"/>
            </a:endParaRPr>
          </a:p>
        </p:txBody>
      </p:sp>
    </p:spTree>
    <p:extLst>
      <p:ext uri="{BB962C8B-B14F-4D97-AF65-F5344CB8AC3E}">
        <p14:creationId xmlns:p14="http://schemas.microsoft.com/office/powerpoint/2010/main" val="5944775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physical and emotional</a:t>
            </a:r>
            <a:endParaRPr lang="en-US" dirty="0"/>
          </a:p>
        </p:txBody>
      </p:sp>
      <p:sp>
        <p:nvSpPr>
          <p:cNvPr id="3" name="Content Placeholder 2"/>
          <p:cNvSpPr>
            <a:spLocks noGrp="1"/>
          </p:cNvSpPr>
          <p:nvPr>
            <p:ph idx="1"/>
          </p:nvPr>
        </p:nvSpPr>
        <p:spPr>
          <a:xfrm>
            <a:off x="457200" y="1600201"/>
            <a:ext cx="5638800" cy="3733800"/>
          </a:xfrm>
        </p:spPr>
        <p:txBody>
          <a:bodyPr>
            <a:normAutofit fontScale="92500" lnSpcReduction="20000"/>
          </a:bodyPr>
          <a:lstStyle/>
          <a:p>
            <a:pPr lvl="0"/>
            <a:r>
              <a:rPr lang="en" dirty="0">
                <a:sym typeface="Lato"/>
              </a:rPr>
              <a:t>Time sensitive information &amp; post-assault medical care</a:t>
            </a:r>
          </a:p>
          <a:p>
            <a:pPr lvl="0"/>
            <a:r>
              <a:rPr lang="en" dirty="0">
                <a:sym typeface="Lato"/>
              </a:rPr>
              <a:t>Physical housing unit space (interior &amp; exterior)</a:t>
            </a:r>
          </a:p>
          <a:p>
            <a:pPr lvl="0"/>
            <a:r>
              <a:rPr lang="en" dirty="0">
                <a:sym typeface="Lato"/>
              </a:rPr>
              <a:t>Suicidality, self harm &amp; substance use</a:t>
            </a:r>
          </a:p>
          <a:p>
            <a:pPr lvl="0"/>
            <a:r>
              <a:rPr lang="en" dirty="0">
                <a:sym typeface="Lato"/>
              </a:rPr>
              <a:t>Interpersonal conflict/issues: tenant with tenant; tenant with staff; staff with staff; external </a:t>
            </a:r>
          </a:p>
          <a:p>
            <a:endParaRPr lang="en-US" dirty="0"/>
          </a:p>
        </p:txBody>
      </p:sp>
      <p:pic>
        <p:nvPicPr>
          <p:cNvPr id="4" name="Shape 399" descr="http://upload.wikimedia.org/wikipedia/commons/c/c0/BiyaRiver.JPG"/>
          <p:cNvPicPr preferRelativeResize="0"/>
          <p:nvPr/>
        </p:nvPicPr>
        <p:blipFill rotWithShape="1">
          <a:blip r:embed="rId2">
            <a:alphaModFix/>
          </a:blip>
          <a:srcRect l="4681" r="61714"/>
          <a:stretch/>
        </p:blipFill>
        <p:spPr>
          <a:xfrm>
            <a:off x="6172200" y="1417638"/>
            <a:ext cx="2286000" cy="3826500"/>
          </a:xfrm>
          <a:prstGeom prst="rect">
            <a:avLst/>
          </a:prstGeom>
          <a:noFill/>
          <a:ln>
            <a:noFill/>
          </a:ln>
        </p:spPr>
      </p:pic>
    </p:spTree>
    <p:extLst>
      <p:ext uri="{BB962C8B-B14F-4D97-AF65-F5344CB8AC3E}">
        <p14:creationId xmlns:p14="http://schemas.microsoft.com/office/powerpoint/2010/main" val="12058004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Safety: privacy</a:t>
            </a:r>
            <a:endParaRPr lang="en-US" dirty="0"/>
          </a:p>
        </p:txBody>
      </p:sp>
      <p:sp>
        <p:nvSpPr>
          <p:cNvPr id="3" name="Content Placeholder 2"/>
          <p:cNvSpPr>
            <a:spLocks noGrp="1"/>
          </p:cNvSpPr>
          <p:nvPr>
            <p:ph idx="1"/>
          </p:nvPr>
        </p:nvSpPr>
        <p:spPr>
          <a:xfrm>
            <a:off x="457200" y="1600200"/>
            <a:ext cx="5486400" cy="4525963"/>
          </a:xfrm>
        </p:spPr>
        <p:txBody>
          <a:bodyPr/>
          <a:lstStyle/>
          <a:p>
            <a:pPr lvl="0"/>
            <a:r>
              <a:rPr lang="en" dirty="0">
                <a:sym typeface="Lato"/>
              </a:rPr>
              <a:t>Mindful of space for disclosures or conversations</a:t>
            </a:r>
          </a:p>
          <a:p>
            <a:pPr lvl="0"/>
            <a:r>
              <a:rPr lang="en" dirty="0">
                <a:sym typeface="Lato"/>
              </a:rPr>
              <a:t>Personal space </a:t>
            </a:r>
          </a:p>
          <a:p>
            <a:pPr lvl="0"/>
            <a:r>
              <a:rPr lang="en" dirty="0">
                <a:sym typeface="Lato"/>
              </a:rPr>
              <a:t>Information sharing – other staff and tenants</a:t>
            </a:r>
          </a:p>
          <a:p>
            <a:endParaRPr lang="en-US" dirty="0"/>
          </a:p>
        </p:txBody>
      </p:sp>
      <p:pic>
        <p:nvPicPr>
          <p:cNvPr id="4" name="Shape 412" descr="river.jpg"/>
          <p:cNvPicPr preferRelativeResize="0"/>
          <p:nvPr/>
        </p:nvPicPr>
        <p:blipFill rotWithShape="1">
          <a:blip r:embed="rId2">
            <a:alphaModFix/>
          </a:blip>
          <a:srcRect/>
          <a:stretch/>
        </p:blipFill>
        <p:spPr>
          <a:xfrm>
            <a:off x="6096000" y="1447800"/>
            <a:ext cx="2486100" cy="3828900"/>
          </a:xfrm>
          <a:prstGeom prst="rect">
            <a:avLst/>
          </a:prstGeom>
          <a:noFill/>
          <a:ln>
            <a:noFill/>
          </a:ln>
        </p:spPr>
      </p:pic>
    </p:spTree>
    <p:extLst>
      <p:ext uri="{BB962C8B-B14F-4D97-AF65-F5344CB8AC3E}">
        <p14:creationId xmlns:p14="http://schemas.microsoft.com/office/powerpoint/2010/main" val="13739728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p:cNvCxnSpPr/>
          <p:nvPr/>
        </p:nvCxnSpPr>
        <p:spPr>
          <a:xfrm flipH="1">
            <a:off x="1981200" y="3276600"/>
            <a:ext cx="838200" cy="0"/>
          </a:xfrm>
          <a:prstGeom prst="straightConnector1">
            <a:avLst/>
          </a:prstGeom>
          <a:ln w="38100" cap="rnd">
            <a:solidFill>
              <a:schemeClr val="tx1"/>
            </a:solidFill>
            <a:tailEnd type="ova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6324600" y="3200400"/>
            <a:ext cx="762000" cy="0"/>
          </a:xfrm>
          <a:prstGeom prst="straightConnector1">
            <a:avLst/>
          </a:prstGeom>
          <a:ln w="38100">
            <a:solidFill>
              <a:schemeClr val="tx1"/>
            </a:solidFill>
            <a:tailEnd type="ova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6324600" y="4648200"/>
            <a:ext cx="609600" cy="457200"/>
          </a:xfrm>
          <a:prstGeom prst="straightConnector1">
            <a:avLst/>
          </a:prstGeom>
          <a:ln w="38100">
            <a:solidFill>
              <a:schemeClr val="tx1"/>
            </a:solidFill>
            <a:tailEnd type="ova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E28ED0D-99A0-4E6F-A121-878D38513753}"/>
              </a:ext>
            </a:extLst>
          </p:cNvPr>
          <p:cNvSpPr>
            <a:spLocks noGrp="1"/>
          </p:cNvSpPr>
          <p:nvPr>
            <p:ph type="title"/>
          </p:nvPr>
        </p:nvSpPr>
        <p:spPr/>
        <p:txBody>
          <a:bodyPr/>
          <a:lstStyle/>
          <a:p>
            <a:r>
              <a:rPr lang="en-US"/>
              <a:t>Roles &amp; Responsibilities</a:t>
            </a:r>
            <a:endParaRPr lang="en-US" dirty="0"/>
          </a:p>
        </p:txBody>
      </p:sp>
      <p:cxnSp>
        <p:nvCxnSpPr>
          <p:cNvPr id="7" name="Straight Arrow Connector 6"/>
          <p:cNvCxnSpPr/>
          <p:nvPr/>
        </p:nvCxnSpPr>
        <p:spPr>
          <a:xfrm flipH="1">
            <a:off x="2133600" y="4572000"/>
            <a:ext cx="762000" cy="533400"/>
          </a:xfrm>
          <a:prstGeom prst="straightConnector1">
            <a:avLst/>
          </a:prstGeom>
          <a:ln w="38100">
            <a:solidFill>
              <a:schemeClr val="tx1"/>
            </a:solidFill>
            <a:tailEnd type="ova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81197" y="5274882"/>
            <a:ext cx="2031325" cy="369332"/>
          </a:xfrm>
          <a:prstGeom prst="rect">
            <a:avLst/>
          </a:prstGeom>
        </p:spPr>
        <p:txBody>
          <a:bodyPr wrap="none">
            <a:spAutoFit/>
          </a:bodyPr>
          <a:lstStyle/>
          <a:p>
            <a:r>
              <a:rPr lang="en-US" dirty="0">
                <a:solidFill>
                  <a:prstClr val="black"/>
                </a:solidFill>
              </a:rPr>
              <a:t>Property Manager</a:t>
            </a:r>
            <a:endParaRPr lang="en-US" dirty="0"/>
          </a:p>
        </p:txBody>
      </p:sp>
      <p:cxnSp>
        <p:nvCxnSpPr>
          <p:cNvPr id="9" name="Straight Arrow Connector 8"/>
          <p:cNvCxnSpPr/>
          <p:nvPr/>
        </p:nvCxnSpPr>
        <p:spPr>
          <a:xfrm>
            <a:off x="4572000" y="4648200"/>
            <a:ext cx="0" cy="838200"/>
          </a:xfrm>
          <a:prstGeom prst="straightConnector1">
            <a:avLst/>
          </a:prstGeom>
          <a:ln w="38100">
            <a:solidFill>
              <a:schemeClr val="tx1"/>
            </a:solidFill>
            <a:tailEnd type="ova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52597" y="2836482"/>
            <a:ext cx="1992853" cy="590931"/>
          </a:xfrm>
          <a:prstGeom prst="rect">
            <a:avLst/>
          </a:prstGeom>
        </p:spPr>
        <p:txBody>
          <a:bodyPr wrap="none">
            <a:spAutoFit/>
          </a:bodyPr>
          <a:lstStyle/>
          <a:p>
            <a:pPr lvl="0" defTabSz="685800">
              <a:lnSpc>
                <a:spcPct val="90000"/>
              </a:lnSpc>
              <a:spcBef>
                <a:spcPts val="750"/>
              </a:spcBef>
            </a:pPr>
            <a:r>
              <a:rPr lang="en-US" dirty="0">
                <a:solidFill>
                  <a:prstClr val="black"/>
                </a:solidFill>
              </a:rPr>
              <a:t>Resident Service </a:t>
            </a:r>
            <a:br>
              <a:rPr lang="en-US" dirty="0">
                <a:solidFill>
                  <a:prstClr val="black"/>
                </a:solidFill>
              </a:rPr>
            </a:br>
            <a:r>
              <a:rPr lang="en-US" dirty="0">
                <a:solidFill>
                  <a:prstClr val="black"/>
                </a:solidFill>
              </a:rPr>
              <a:t>   Coordinator</a:t>
            </a:r>
          </a:p>
        </p:txBody>
      </p:sp>
      <p:pic>
        <p:nvPicPr>
          <p:cNvPr id="5" name="Picture 4"/>
          <p:cNvPicPr>
            <a:picLocks noChangeAspect="1"/>
          </p:cNvPicPr>
          <p:nvPr/>
        </p:nvPicPr>
        <p:blipFill>
          <a:blip r:embed="rId3"/>
          <a:stretch>
            <a:fillRect/>
          </a:stretch>
        </p:blipFill>
        <p:spPr>
          <a:xfrm>
            <a:off x="2819400" y="1752600"/>
            <a:ext cx="3528504" cy="2933699"/>
          </a:xfrm>
          <a:prstGeom prst="rect">
            <a:avLst/>
          </a:prstGeom>
        </p:spPr>
      </p:pic>
      <p:sp>
        <p:nvSpPr>
          <p:cNvPr id="14" name="Rectangle 13"/>
          <p:cNvSpPr/>
          <p:nvPr/>
        </p:nvSpPr>
        <p:spPr>
          <a:xfrm>
            <a:off x="6355765" y="5274882"/>
            <a:ext cx="2428870" cy="341632"/>
          </a:xfrm>
          <a:prstGeom prst="rect">
            <a:avLst/>
          </a:prstGeom>
        </p:spPr>
        <p:txBody>
          <a:bodyPr wrap="none">
            <a:spAutoFit/>
          </a:bodyPr>
          <a:lstStyle/>
          <a:p>
            <a:pPr lvl="0" defTabSz="685800">
              <a:lnSpc>
                <a:spcPct val="90000"/>
              </a:lnSpc>
              <a:spcBef>
                <a:spcPts val="750"/>
              </a:spcBef>
            </a:pPr>
            <a:r>
              <a:rPr lang="en-US" dirty="0">
                <a:solidFill>
                  <a:prstClr val="black"/>
                </a:solidFill>
              </a:rPr>
              <a:t>Maintenance Provider</a:t>
            </a:r>
          </a:p>
        </p:txBody>
      </p:sp>
      <p:sp>
        <p:nvSpPr>
          <p:cNvPr id="17" name="Rectangle 16"/>
          <p:cNvSpPr/>
          <p:nvPr/>
        </p:nvSpPr>
        <p:spPr>
          <a:xfrm>
            <a:off x="7131627" y="3029584"/>
            <a:ext cx="1877565" cy="341632"/>
          </a:xfrm>
          <a:prstGeom prst="rect">
            <a:avLst/>
          </a:prstGeom>
        </p:spPr>
        <p:txBody>
          <a:bodyPr wrap="none">
            <a:spAutoFit/>
          </a:bodyPr>
          <a:lstStyle/>
          <a:p>
            <a:pPr lvl="0" defTabSz="685800">
              <a:lnSpc>
                <a:spcPct val="90000"/>
              </a:lnSpc>
              <a:spcBef>
                <a:spcPts val="750"/>
              </a:spcBef>
            </a:pPr>
            <a:r>
              <a:rPr lang="en-US" dirty="0">
                <a:solidFill>
                  <a:prstClr val="black"/>
                </a:solidFill>
              </a:rPr>
              <a:t>DV/SA Advocate</a:t>
            </a:r>
          </a:p>
        </p:txBody>
      </p:sp>
      <p:sp>
        <p:nvSpPr>
          <p:cNvPr id="25" name="Rectangle 24"/>
          <p:cNvSpPr/>
          <p:nvPr/>
        </p:nvSpPr>
        <p:spPr>
          <a:xfrm>
            <a:off x="3733800" y="5616514"/>
            <a:ext cx="1877437" cy="590931"/>
          </a:xfrm>
          <a:prstGeom prst="rect">
            <a:avLst/>
          </a:prstGeom>
        </p:spPr>
        <p:txBody>
          <a:bodyPr wrap="none">
            <a:spAutoFit/>
          </a:bodyPr>
          <a:lstStyle/>
          <a:p>
            <a:pPr lvl="0" algn="ctr" defTabSz="685800">
              <a:lnSpc>
                <a:spcPct val="90000"/>
              </a:lnSpc>
              <a:spcBef>
                <a:spcPts val="750"/>
              </a:spcBef>
            </a:pPr>
            <a:r>
              <a:rPr lang="en-US" dirty="0">
                <a:solidFill>
                  <a:prstClr val="black"/>
                </a:solidFill>
              </a:rPr>
              <a:t>Non-DV/SA </a:t>
            </a:r>
            <a:br>
              <a:rPr lang="en-US" dirty="0">
                <a:solidFill>
                  <a:prstClr val="black"/>
                </a:solidFill>
              </a:rPr>
            </a:br>
            <a:r>
              <a:rPr lang="en-US" dirty="0">
                <a:solidFill>
                  <a:prstClr val="black"/>
                </a:solidFill>
              </a:rPr>
              <a:t>Service Provider</a:t>
            </a:r>
          </a:p>
        </p:txBody>
      </p:sp>
    </p:spTree>
    <p:extLst>
      <p:ext uri="{BB962C8B-B14F-4D97-AF65-F5344CB8AC3E}">
        <p14:creationId xmlns:p14="http://schemas.microsoft.com/office/powerpoint/2010/main" val="21824316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Empowerment</a:t>
            </a:r>
            <a:endParaRPr lang="en-US" dirty="0"/>
          </a:p>
        </p:txBody>
      </p:sp>
      <p:sp>
        <p:nvSpPr>
          <p:cNvPr id="3" name="Content Placeholder 2"/>
          <p:cNvSpPr>
            <a:spLocks noGrp="1"/>
          </p:cNvSpPr>
          <p:nvPr>
            <p:ph idx="1"/>
          </p:nvPr>
        </p:nvSpPr>
        <p:spPr>
          <a:xfrm>
            <a:off x="457200" y="1600201"/>
            <a:ext cx="5791200" cy="4038600"/>
          </a:xfrm>
        </p:spPr>
        <p:txBody>
          <a:bodyPr>
            <a:normAutofit fontScale="92500" lnSpcReduction="10000"/>
          </a:bodyPr>
          <a:lstStyle/>
          <a:p>
            <a:pPr lvl="0"/>
            <a:r>
              <a:rPr lang="en" dirty="0">
                <a:sym typeface="Lato"/>
              </a:rPr>
              <a:t>Ask open ended questions</a:t>
            </a:r>
          </a:p>
          <a:p>
            <a:pPr lvl="0"/>
            <a:r>
              <a:rPr lang="en" dirty="0">
                <a:sym typeface="Lato"/>
              </a:rPr>
              <a:t>Allow survivor to direct conversation</a:t>
            </a:r>
          </a:p>
          <a:p>
            <a:pPr lvl="0"/>
            <a:r>
              <a:rPr lang="en" dirty="0">
                <a:sym typeface="Lato"/>
              </a:rPr>
              <a:t>Offer and explain options </a:t>
            </a:r>
          </a:p>
          <a:p>
            <a:pPr lvl="0"/>
            <a:r>
              <a:rPr lang="en" dirty="0">
                <a:sym typeface="Lato"/>
              </a:rPr>
              <a:t>Be respectful of their decisions</a:t>
            </a:r>
          </a:p>
          <a:p>
            <a:pPr lvl="0"/>
            <a:r>
              <a:rPr lang="en" dirty="0">
                <a:sym typeface="Lato"/>
              </a:rPr>
              <a:t>Use non-directive language</a:t>
            </a:r>
          </a:p>
          <a:p>
            <a:pPr lvl="0"/>
            <a:r>
              <a:rPr lang="en" dirty="0">
                <a:sym typeface="Lato"/>
              </a:rPr>
              <a:t>Point out the survivor’s strengths</a:t>
            </a:r>
          </a:p>
          <a:p>
            <a:endParaRPr lang="en-US" dirty="0"/>
          </a:p>
        </p:txBody>
      </p:sp>
      <p:pic>
        <p:nvPicPr>
          <p:cNvPr id="4" name="Shape 424"/>
          <p:cNvPicPr preferRelativeResize="0"/>
          <p:nvPr/>
        </p:nvPicPr>
        <p:blipFill rotWithShape="1">
          <a:blip r:embed="rId2">
            <a:alphaModFix/>
          </a:blip>
          <a:srcRect/>
          <a:stretch/>
        </p:blipFill>
        <p:spPr>
          <a:xfrm>
            <a:off x="6248400" y="1676400"/>
            <a:ext cx="2286000" cy="3828900"/>
          </a:xfrm>
          <a:prstGeom prst="rect">
            <a:avLst/>
          </a:prstGeom>
          <a:noFill/>
          <a:ln>
            <a:noFill/>
          </a:ln>
        </p:spPr>
      </p:pic>
    </p:spTree>
    <p:extLst>
      <p:ext uri="{BB962C8B-B14F-4D97-AF65-F5344CB8AC3E}">
        <p14:creationId xmlns:p14="http://schemas.microsoft.com/office/powerpoint/2010/main" val="12560523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Empathy</a:t>
            </a:r>
            <a:endParaRPr lang="en-US" dirty="0"/>
          </a:p>
        </p:txBody>
      </p:sp>
      <p:sp>
        <p:nvSpPr>
          <p:cNvPr id="3" name="Content Placeholder 2"/>
          <p:cNvSpPr>
            <a:spLocks noGrp="1"/>
          </p:cNvSpPr>
          <p:nvPr>
            <p:ph idx="1"/>
          </p:nvPr>
        </p:nvSpPr>
        <p:spPr>
          <a:xfrm>
            <a:off x="457200" y="1600200"/>
            <a:ext cx="5867400" cy="4114799"/>
          </a:xfrm>
        </p:spPr>
        <p:txBody>
          <a:bodyPr>
            <a:normAutofit fontScale="92500" lnSpcReduction="10000"/>
          </a:bodyPr>
          <a:lstStyle/>
          <a:p>
            <a:pPr lvl="0"/>
            <a:r>
              <a:rPr lang="en" dirty="0">
                <a:sym typeface="Lato"/>
              </a:rPr>
              <a:t>Believe them and let them know it wasn’t their fault</a:t>
            </a:r>
          </a:p>
          <a:p>
            <a:pPr lvl="0"/>
            <a:r>
              <a:rPr lang="en" dirty="0">
                <a:sym typeface="Lato"/>
              </a:rPr>
              <a:t>Validate their experience &amp; reactions</a:t>
            </a:r>
          </a:p>
          <a:p>
            <a:pPr lvl="0"/>
            <a:r>
              <a:rPr lang="en" dirty="0">
                <a:sym typeface="Lato"/>
              </a:rPr>
              <a:t>Use authentic language and be mindful of tone &amp; body language</a:t>
            </a:r>
          </a:p>
          <a:p>
            <a:pPr lvl="0"/>
            <a:r>
              <a:rPr lang="en" dirty="0">
                <a:sym typeface="Lato"/>
              </a:rPr>
              <a:t>Set expectations and explain difficult policies/rules</a:t>
            </a:r>
          </a:p>
          <a:p>
            <a:endParaRPr lang="en-US" dirty="0"/>
          </a:p>
        </p:txBody>
      </p:sp>
      <p:pic>
        <p:nvPicPr>
          <p:cNvPr id="4" name="Shape 437"/>
          <p:cNvPicPr preferRelativeResize="0"/>
          <p:nvPr/>
        </p:nvPicPr>
        <p:blipFill rotWithShape="1">
          <a:blip r:embed="rId2">
            <a:alphaModFix/>
          </a:blip>
          <a:srcRect/>
          <a:stretch/>
        </p:blipFill>
        <p:spPr>
          <a:xfrm>
            <a:off x="6511636" y="1524000"/>
            <a:ext cx="2438400" cy="3828900"/>
          </a:xfrm>
          <a:prstGeom prst="rect">
            <a:avLst/>
          </a:prstGeom>
          <a:noFill/>
          <a:ln>
            <a:noFill/>
          </a:ln>
        </p:spPr>
      </p:pic>
    </p:spTree>
    <p:extLst>
      <p:ext uri="{BB962C8B-B14F-4D97-AF65-F5344CB8AC3E}">
        <p14:creationId xmlns:p14="http://schemas.microsoft.com/office/powerpoint/2010/main" val="21676724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Knowledge</a:t>
            </a:r>
            <a:endParaRPr lang="en-US" dirty="0"/>
          </a:p>
        </p:txBody>
      </p:sp>
      <p:sp>
        <p:nvSpPr>
          <p:cNvPr id="3" name="Content Placeholder 2"/>
          <p:cNvSpPr>
            <a:spLocks noGrp="1"/>
          </p:cNvSpPr>
          <p:nvPr>
            <p:ph idx="1"/>
          </p:nvPr>
        </p:nvSpPr>
        <p:spPr>
          <a:xfrm>
            <a:off x="457200" y="1600201"/>
            <a:ext cx="6044045" cy="4114800"/>
          </a:xfrm>
        </p:spPr>
        <p:txBody>
          <a:bodyPr>
            <a:normAutofit fontScale="92500"/>
          </a:bodyPr>
          <a:lstStyle/>
          <a:p>
            <a:pPr lvl="0"/>
            <a:r>
              <a:rPr lang="en" dirty="0">
                <a:sym typeface="Lato"/>
              </a:rPr>
              <a:t>Know your role and limits</a:t>
            </a:r>
          </a:p>
          <a:p>
            <a:pPr lvl="0"/>
            <a:r>
              <a:rPr lang="en" dirty="0">
                <a:sym typeface="Lato"/>
              </a:rPr>
              <a:t>Access to information, resources and referrals (internal &amp; external)</a:t>
            </a:r>
          </a:p>
          <a:p>
            <a:pPr lvl="0"/>
            <a:r>
              <a:rPr lang="en" dirty="0">
                <a:sym typeface="Lato"/>
              </a:rPr>
              <a:t>Understand  agencies policies including acceptable exceptions</a:t>
            </a:r>
          </a:p>
          <a:p>
            <a:pPr lvl="0"/>
            <a:r>
              <a:rPr lang="en" dirty="0">
                <a:sym typeface="Lato"/>
              </a:rPr>
              <a:t>Communicate limits of confidentiality</a:t>
            </a:r>
          </a:p>
          <a:p>
            <a:endParaRPr lang="en-US" dirty="0"/>
          </a:p>
        </p:txBody>
      </p:sp>
      <p:pic>
        <p:nvPicPr>
          <p:cNvPr id="4" name="Shape 450"/>
          <p:cNvPicPr preferRelativeResize="0"/>
          <p:nvPr/>
        </p:nvPicPr>
        <p:blipFill rotWithShape="1">
          <a:blip r:embed="rId2">
            <a:alphaModFix/>
          </a:blip>
          <a:srcRect/>
          <a:stretch/>
        </p:blipFill>
        <p:spPr>
          <a:xfrm>
            <a:off x="6501245" y="1447800"/>
            <a:ext cx="2362200" cy="3828900"/>
          </a:xfrm>
          <a:prstGeom prst="rect">
            <a:avLst/>
          </a:prstGeom>
          <a:noFill/>
          <a:ln>
            <a:noFill/>
          </a:ln>
        </p:spPr>
      </p:pic>
    </p:spTree>
    <p:extLst>
      <p:ext uri="{BB962C8B-B14F-4D97-AF65-F5344CB8AC3E}">
        <p14:creationId xmlns:p14="http://schemas.microsoft.com/office/powerpoint/2010/main" val="39844370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E1CEDA-E90D-499D-A86E-AA18050582F7}"/>
              </a:ext>
            </a:extLst>
          </p:cNvPr>
          <p:cNvSpPr>
            <a:spLocks noGrp="1"/>
          </p:cNvSpPr>
          <p:nvPr>
            <p:ph type="sldNum" sz="quarter" idx="12"/>
          </p:nvPr>
        </p:nvSpPr>
        <p:spPr/>
        <p:txBody>
          <a:bodyPr/>
          <a:lstStyle/>
          <a:p>
            <a:fld id="{781C1ACF-1D34-064E-BB9F-6D9AD06C2D7D}" type="slidenum">
              <a:rPr lang="en-US" smtClean="0"/>
              <a:pPr/>
              <a:t>63</a:t>
            </a:fld>
            <a:endParaRPr lang="en-US" dirty="0"/>
          </a:p>
        </p:txBody>
      </p:sp>
    </p:spTree>
    <p:extLst>
      <p:ext uri="{BB962C8B-B14F-4D97-AF65-F5344CB8AC3E}">
        <p14:creationId xmlns:p14="http://schemas.microsoft.com/office/powerpoint/2010/main" val="11595618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survivors and staff</a:t>
            </a:r>
          </a:p>
        </p:txBody>
      </p:sp>
      <p:sp>
        <p:nvSpPr>
          <p:cNvPr id="3" name="Content Placeholder 2"/>
          <p:cNvSpPr>
            <a:spLocks noGrp="1"/>
          </p:cNvSpPr>
          <p:nvPr>
            <p:ph idx="1"/>
          </p:nvPr>
        </p:nvSpPr>
        <p:spPr>
          <a:xfrm>
            <a:off x="457200" y="1600200"/>
            <a:ext cx="8686800" cy="4525963"/>
          </a:xfrm>
        </p:spPr>
        <p:txBody>
          <a:bodyPr/>
          <a:lstStyle/>
          <a:p>
            <a:r>
              <a:rPr lang="en-US" dirty="0"/>
              <a:t>Victim’s Compensation</a:t>
            </a:r>
          </a:p>
          <a:p>
            <a:r>
              <a:rPr lang="en-US" dirty="0"/>
              <a:t>Casa Myrna Boston</a:t>
            </a:r>
          </a:p>
          <a:p>
            <a:r>
              <a:rPr lang="en-US" dirty="0"/>
              <a:t>Other SDV organizations</a:t>
            </a:r>
          </a:p>
          <a:p>
            <a:pPr lvl="2">
              <a:buFont typeface="Courier New" panose="02070309020205020404" pitchFamily="49" charset="0"/>
              <a:buChar char="o"/>
            </a:pPr>
            <a:r>
              <a:rPr lang="en-US" sz="2800" dirty="0"/>
              <a:t>Jane Doe map</a:t>
            </a:r>
          </a:p>
          <a:p>
            <a:pPr lvl="2">
              <a:buFont typeface="Courier New" panose="02070309020205020404" pitchFamily="49" charset="0"/>
              <a:buChar char="o"/>
            </a:pPr>
            <a:r>
              <a:rPr lang="en-US" sz="2800" dirty="0"/>
              <a:t>Organizations that serve specific populations</a:t>
            </a:r>
          </a:p>
        </p:txBody>
      </p:sp>
    </p:spTree>
    <p:extLst>
      <p:ext uri="{BB962C8B-B14F-4D97-AF65-F5344CB8AC3E}">
        <p14:creationId xmlns:p14="http://schemas.microsoft.com/office/powerpoint/2010/main" val="42890653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a:t>Casa Myrna Services </a:t>
            </a:r>
          </a:p>
        </p:txBody>
      </p:sp>
      <p:sp>
        <p:nvSpPr>
          <p:cNvPr id="3" name="Content Placeholder 2"/>
          <p:cNvSpPr>
            <a:spLocks noGrp="1"/>
          </p:cNvSpPr>
          <p:nvPr>
            <p:ph idx="1"/>
          </p:nvPr>
        </p:nvSpPr>
        <p:spPr>
          <a:xfrm>
            <a:off x="457200" y="1600201"/>
            <a:ext cx="8229600" cy="4191000"/>
          </a:xfrm>
        </p:spPr>
        <p:txBody>
          <a:bodyPr>
            <a:normAutofit fontScale="92500" lnSpcReduction="10000"/>
          </a:bodyPr>
          <a:lstStyle/>
          <a:p>
            <a:pPr lvl="0"/>
            <a:r>
              <a:rPr lang="en-US" dirty="0">
                <a:sym typeface="Lato"/>
              </a:rPr>
              <a:t>Emergency shelter</a:t>
            </a:r>
          </a:p>
          <a:p>
            <a:pPr lvl="0"/>
            <a:r>
              <a:rPr lang="en-US" dirty="0">
                <a:sym typeface="Lato"/>
              </a:rPr>
              <a:t>Housing advocacy and support</a:t>
            </a:r>
          </a:p>
          <a:p>
            <a:pPr lvl="0"/>
            <a:r>
              <a:rPr lang="en-US" dirty="0">
                <a:sym typeface="Lato"/>
              </a:rPr>
              <a:t>Community-based advocacy</a:t>
            </a:r>
            <a:endParaRPr lang="en" dirty="0">
              <a:sym typeface="Lato"/>
            </a:endParaRPr>
          </a:p>
          <a:p>
            <a:pPr lvl="0"/>
            <a:r>
              <a:rPr lang="en" dirty="0">
                <a:sym typeface="Lato"/>
              </a:rPr>
              <a:t>Individual and group counseling</a:t>
            </a:r>
          </a:p>
          <a:p>
            <a:pPr lvl="0"/>
            <a:r>
              <a:rPr lang="en-US" dirty="0">
                <a:sym typeface="Lato"/>
              </a:rPr>
              <a:t>Economic Stability </a:t>
            </a:r>
            <a:endParaRPr lang="en" dirty="0">
              <a:sym typeface="Lato"/>
            </a:endParaRPr>
          </a:p>
          <a:p>
            <a:pPr lvl="0"/>
            <a:r>
              <a:rPr lang="en" dirty="0">
                <a:sym typeface="Lato"/>
              </a:rPr>
              <a:t>Legal advocacy</a:t>
            </a:r>
            <a:endParaRPr lang="en-US" dirty="0">
              <a:sym typeface="Lato"/>
            </a:endParaRPr>
          </a:p>
          <a:p>
            <a:pPr lvl="0"/>
            <a:r>
              <a:rPr lang="en-US" dirty="0">
                <a:sym typeface="Lato"/>
              </a:rPr>
              <a:t>Children’s services</a:t>
            </a:r>
            <a:endParaRPr lang="en" dirty="0">
              <a:sym typeface="Lato"/>
            </a:endParaRPr>
          </a:p>
          <a:p>
            <a:pPr lvl="0"/>
            <a:r>
              <a:rPr lang="en-US" dirty="0">
                <a:sym typeface="Lato"/>
              </a:rPr>
              <a:t>24 Hour Hotline: </a:t>
            </a:r>
            <a:r>
              <a:rPr lang="en-US" dirty="0">
                <a:solidFill>
                  <a:srgbClr val="FF0000"/>
                </a:solidFill>
                <a:sym typeface="Lato"/>
              </a:rPr>
              <a:t>877-785-2020</a:t>
            </a:r>
            <a:endParaRPr lang="en" dirty="0">
              <a:solidFill>
                <a:srgbClr val="FF0000"/>
              </a:solidFill>
              <a:sym typeface="Lato"/>
            </a:endParaRPr>
          </a:p>
        </p:txBody>
      </p:sp>
    </p:spTree>
    <p:extLst>
      <p:ext uri="{BB962C8B-B14F-4D97-AF65-F5344CB8AC3E}">
        <p14:creationId xmlns:p14="http://schemas.microsoft.com/office/powerpoint/2010/main" val="1139925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a:t>
            </a:r>
          </a:p>
        </p:txBody>
      </p:sp>
      <p:sp>
        <p:nvSpPr>
          <p:cNvPr id="3" name="Content Placeholder 2"/>
          <p:cNvSpPr>
            <a:spLocks noGrp="1"/>
          </p:cNvSpPr>
          <p:nvPr>
            <p:ph idx="1"/>
          </p:nvPr>
        </p:nvSpPr>
        <p:spPr>
          <a:xfrm>
            <a:off x="457200" y="1295400"/>
            <a:ext cx="8229600" cy="4495800"/>
          </a:xfrm>
        </p:spPr>
        <p:txBody>
          <a:bodyPr>
            <a:normAutofit/>
          </a:bodyPr>
          <a:lstStyle/>
          <a:p>
            <a:pPr marL="0" indent="0">
              <a:buNone/>
            </a:pPr>
            <a:r>
              <a:rPr lang="en-US" dirty="0" err="1"/>
              <a:t>Cesia</a:t>
            </a:r>
            <a:r>
              <a:rPr lang="en-US" dirty="0"/>
              <a:t> Sanchez- Housing Director</a:t>
            </a:r>
            <a:endParaRPr lang="en-US" dirty="0">
              <a:solidFill>
                <a:srgbClr val="FF0000"/>
              </a:solidFill>
            </a:endParaRPr>
          </a:p>
          <a:p>
            <a:pPr marL="0" indent="0">
              <a:buNone/>
            </a:pPr>
            <a:r>
              <a:rPr lang="en-US" dirty="0"/>
              <a:t>Jessica Santana- Housing Manager</a:t>
            </a:r>
          </a:p>
          <a:p>
            <a:pPr marL="0" indent="0">
              <a:buNone/>
            </a:pPr>
            <a:r>
              <a:rPr lang="en-US" dirty="0"/>
              <a:t>Casa Myrna</a:t>
            </a:r>
          </a:p>
          <a:p>
            <a:pPr marL="0" indent="0">
              <a:buNone/>
            </a:pPr>
            <a:r>
              <a:rPr lang="en-US" dirty="0"/>
              <a:t>451 Blue Hill Ave</a:t>
            </a:r>
            <a:br>
              <a:rPr lang="en-US" dirty="0"/>
            </a:br>
            <a:r>
              <a:rPr lang="en-US" dirty="0"/>
              <a:t>Dorchester, MA 0212</a:t>
            </a:r>
          </a:p>
          <a:p>
            <a:pPr marL="304800" lvl="0" indent="-304800">
              <a:spcBef>
                <a:spcPts val="600"/>
              </a:spcBef>
              <a:buClr>
                <a:srgbClr val="260859"/>
              </a:buClr>
              <a:buSzPct val="25000"/>
              <a:buNone/>
            </a:pPr>
            <a:r>
              <a:rPr lang="en-US" dirty="0">
                <a:hlinkClick r:id="rId2"/>
              </a:rPr>
              <a:t>www.casamyrna.org</a:t>
            </a:r>
            <a:r>
              <a:rPr lang="en-US" dirty="0"/>
              <a:t>	</a:t>
            </a:r>
          </a:p>
        </p:txBody>
      </p:sp>
    </p:spTree>
    <p:extLst>
      <p:ext uri="{BB962C8B-B14F-4D97-AF65-F5344CB8AC3E}">
        <p14:creationId xmlns:p14="http://schemas.microsoft.com/office/powerpoint/2010/main" val="21647094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he end">
            <a:extLst>
              <a:ext uri="{FF2B5EF4-FFF2-40B4-BE49-F238E27FC236}">
                <a16:creationId xmlns:a16="http://schemas.microsoft.com/office/drawing/2014/main" id="{8642AA02-F646-4489-BA78-70D996CB0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66800"/>
            <a:ext cx="58293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292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Resources</a:t>
            </a:r>
          </a:p>
        </p:txBody>
      </p:sp>
    </p:spTree>
    <p:extLst>
      <p:ext uri="{BB962C8B-B14F-4D97-AF65-F5344CB8AC3E}">
        <p14:creationId xmlns:p14="http://schemas.microsoft.com/office/powerpoint/2010/main" val="566566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domestic violence organizations</a:t>
            </a:r>
          </a:p>
        </p:txBody>
      </p:sp>
      <p:sp>
        <p:nvSpPr>
          <p:cNvPr id="3" name="Content Placeholder 2"/>
          <p:cNvSpPr>
            <a:spLocks noGrp="1"/>
          </p:cNvSpPr>
          <p:nvPr>
            <p:ph idx="1"/>
          </p:nvPr>
        </p:nvSpPr>
        <p:spPr/>
        <p:txBody>
          <a:bodyPr>
            <a:normAutofit fontScale="92500" lnSpcReduction="10000"/>
          </a:bodyPr>
          <a:lstStyle/>
          <a:p>
            <a:r>
              <a:rPr lang="en-US" b="1" dirty="0"/>
              <a:t>SafeLink can connect you to all: 1-877-785-2020</a:t>
            </a:r>
          </a:p>
          <a:p>
            <a:r>
              <a:rPr lang="en-US" dirty="0"/>
              <a:t>Jane Doe Inc. map of resources (www.janedoe.org)</a:t>
            </a:r>
          </a:p>
          <a:p>
            <a:r>
              <a:rPr lang="en-US" dirty="0"/>
              <a:t>Serving specific populations:</a:t>
            </a:r>
          </a:p>
          <a:p>
            <a:pPr lvl="2"/>
            <a:r>
              <a:rPr lang="en-US" sz="2800" dirty="0"/>
              <a:t>Journey to Safety (Jewish/Russian)</a:t>
            </a:r>
          </a:p>
          <a:p>
            <a:pPr lvl="2"/>
            <a:r>
              <a:rPr lang="en-US" sz="2800" dirty="0"/>
              <a:t>Saheli (South Asian)</a:t>
            </a:r>
          </a:p>
          <a:p>
            <a:pPr lvl="2"/>
            <a:r>
              <a:rPr lang="en-US" sz="2800" dirty="0"/>
              <a:t>MA Alliance of Portuguese Speakers</a:t>
            </a:r>
          </a:p>
          <a:p>
            <a:pPr lvl="2"/>
            <a:r>
              <a:rPr lang="en-US" sz="2800" dirty="0"/>
              <a:t>The Network/La Red (LGBQIA/T)</a:t>
            </a:r>
          </a:p>
          <a:p>
            <a:pPr lvl="2"/>
            <a:r>
              <a:rPr lang="en-US" sz="2800" dirty="0"/>
              <a:t>Asian Taskforce Against Domestic Violence</a:t>
            </a:r>
          </a:p>
          <a:p>
            <a:endParaRPr lang="en-US" sz="2800" dirty="0"/>
          </a:p>
        </p:txBody>
      </p:sp>
    </p:spTree>
    <p:extLst>
      <p:ext uri="{BB962C8B-B14F-4D97-AF65-F5344CB8AC3E}">
        <p14:creationId xmlns:p14="http://schemas.microsoft.com/office/powerpoint/2010/main" val="196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B937EC-3D3B-4541-A934-107CDA40BCBA}"/>
              </a:ext>
            </a:extLst>
          </p:cNvPr>
          <p:cNvSpPr>
            <a:spLocks noGrp="1"/>
          </p:cNvSpPr>
          <p:nvPr>
            <p:ph type="sldNum" sz="quarter" idx="12"/>
          </p:nvPr>
        </p:nvSpPr>
        <p:spPr/>
        <p:txBody>
          <a:bodyPr/>
          <a:lstStyle/>
          <a:p>
            <a:fld id="{781C1ACF-1D34-064E-BB9F-6D9AD06C2D7D}" type="slidenum">
              <a:rPr lang="en-US" smtClean="0"/>
              <a:pPr/>
              <a:t>7</a:t>
            </a:fld>
            <a:endParaRPr lang="en-US" dirty="0"/>
          </a:p>
        </p:txBody>
      </p:sp>
    </p:spTree>
    <p:extLst>
      <p:ext uri="{BB962C8B-B14F-4D97-AF65-F5344CB8AC3E}">
        <p14:creationId xmlns:p14="http://schemas.microsoft.com/office/powerpoint/2010/main" val="24330353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Statistics</a:t>
            </a:r>
          </a:p>
        </p:txBody>
      </p:sp>
    </p:spTree>
    <p:extLst>
      <p:ext uri="{BB962C8B-B14F-4D97-AF65-F5344CB8AC3E}">
        <p14:creationId xmlns:p14="http://schemas.microsoft.com/office/powerpoint/2010/main" val="3469644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violence and poverty</a:t>
            </a:r>
          </a:p>
        </p:txBody>
      </p:sp>
      <p:sp>
        <p:nvSpPr>
          <p:cNvPr id="3" name="Content Placeholder 2"/>
          <p:cNvSpPr>
            <a:spLocks noGrp="1"/>
          </p:cNvSpPr>
          <p:nvPr>
            <p:ph idx="1"/>
          </p:nvPr>
        </p:nvSpPr>
        <p:spPr/>
        <p:txBody>
          <a:bodyPr>
            <a:normAutofit/>
          </a:bodyPr>
          <a:lstStyle/>
          <a:p>
            <a:pPr lvl="0">
              <a:lnSpc>
                <a:spcPct val="114000"/>
              </a:lnSpc>
            </a:pPr>
            <a:r>
              <a:rPr lang="en" dirty="0">
                <a:ea typeface="Lato"/>
                <a:sym typeface="Lato"/>
              </a:rPr>
              <a:t>Serious violence (rape or sexual assault, robbery, and aggravated assault) accounted for a greater percentage of violence among persons in poor households (38%) than in high-income households (27%). </a:t>
            </a:r>
            <a:r>
              <a:rPr lang="en" sz="1600" dirty="0">
                <a:ea typeface="Lato"/>
                <a:sym typeface="Lato"/>
              </a:rPr>
              <a:t>(Bureau of Justice Statistics)</a:t>
            </a:r>
          </a:p>
          <a:p>
            <a:endParaRPr lang="en-US" dirty="0"/>
          </a:p>
        </p:txBody>
      </p:sp>
    </p:spTree>
    <p:extLst>
      <p:ext uri="{BB962C8B-B14F-4D97-AF65-F5344CB8AC3E}">
        <p14:creationId xmlns:p14="http://schemas.microsoft.com/office/powerpoint/2010/main" val="2993475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4AF1-4F95-407A-B3B9-A5D9DE5FDC26}"/>
              </a:ext>
            </a:extLst>
          </p:cNvPr>
          <p:cNvSpPr>
            <a:spLocks noGrp="1"/>
          </p:cNvSpPr>
          <p:nvPr>
            <p:ph type="title"/>
          </p:nvPr>
        </p:nvSpPr>
        <p:spPr/>
        <p:txBody>
          <a:bodyPr/>
          <a:lstStyle/>
          <a:p>
            <a:r>
              <a:rPr lang="en-US" dirty="0"/>
              <a:t>COVID and DV</a:t>
            </a:r>
          </a:p>
        </p:txBody>
      </p:sp>
      <p:sp>
        <p:nvSpPr>
          <p:cNvPr id="3" name="Content Placeholder 2">
            <a:extLst>
              <a:ext uri="{FF2B5EF4-FFF2-40B4-BE49-F238E27FC236}">
                <a16:creationId xmlns:a16="http://schemas.microsoft.com/office/drawing/2014/main" id="{550F1FA4-A260-47FC-AC47-FEA37370C581}"/>
              </a:ext>
            </a:extLst>
          </p:cNvPr>
          <p:cNvSpPr>
            <a:spLocks noGrp="1"/>
          </p:cNvSpPr>
          <p:nvPr>
            <p:ph idx="1"/>
          </p:nvPr>
        </p:nvSpPr>
        <p:spPr/>
        <p:txBody>
          <a:bodyPr/>
          <a:lstStyle/>
          <a:p>
            <a:pPr algn="l"/>
            <a:r>
              <a:rPr lang="en-US" sz="2800" b="0" i="0" dirty="0">
                <a:solidFill>
                  <a:srgbClr val="333333"/>
                </a:solidFill>
                <a:effectLst/>
                <a:latin typeface="MarkWebPro-Book-W03-Regular"/>
              </a:rPr>
              <a:t>The number of domestic violence incidents in the US increased by 8.1% after lockdown orders, according to analysis </a:t>
            </a:r>
            <a:r>
              <a:rPr lang="en-US" sz="2800" b="0" i="0" u="sng" dirty="0">
                <a:solidFill>
                  <a:srgbClr val="333333"/>
                </a:solidFill>
                <a:effectLst/>
                <a:latin typeface="MarkWebPro-Book-W03-Regular"/>
                <a:hlinkClick r:id="rId2"/>
              </a:rPr>
              <a:t>released</a:t>
            </a:r>
            <a:r>
              <a:rPr lang="en-US" sz="2800" b="0" i="0" dirty="0">
                <a:solidFill>
                  <a:srgbClr val="333333"/>
                </a:solidFill>
                <a:effectLst/>
                <a:latin typeface="MarkWebPro-Book-W03-Regular"/>
              </a:rPr>
              <a:t> by the National Commission on COVID-19 and Criminal Justice (NCCCJ) on Feb. 24.</a:t>
            </a:r>
          </a:p>
          <a:p>
            <a:pPr algn="l"/>
            <a:r>
              <a:rPr lang="en-US" sz="2800" b="0" i="0" dirty="0">
                <a:solidFill>
                  <a:srgbClr val="333333"/>
                </a:solidFill>
                <a:effectLst/>
                <a:latin typeface="MarkWebPro-Book-W03-Regular"/>
              </a:rPr>
              <a:t>The analysis is based on a review of 18 US and international studies that compared domestic violence incidents before and after lockdown orders rolled out in March 2020, </a:t>
            </a:r>
            <a:r>
              <a:rPr lang="en-US" sz="2800" b="0" i="0" u="sng" dirty="0">
                <a:solidFill>
                  <a:srgbClr val="333333"/>
                </a:solidFill>
                <a:effectLst/>
                <a:latin typeface="MarkWebPro-Book-W03-Regular"/>
                <a:hlinkClick r:id="rId3"/>
              </a:rPr>
              <a:t>according</a:t>
            </a:r>
            <a:r>
              <a:rPr lang="en-US" sz="2800" b="0" i="0" dirty="0">
                <a:solidFill>
                  <a:srgbClr val="333333"/>
                </a:solidFill>
                <a:effectLst/>
                <a:latin typeface="MarkWebPro-Book-W03-Regular"/>
              </a:rPr>
              <a:t> to CNN. </a:t>
            </a:r>
          </a:p>
          <a:p>
            <a:endParaRPr lang="en-US" dirty="0"/>
          </a:p>
        </p:txBody>
      </p:sp>
      <p:sp>
        <p:nvSpPr>
          <p:cNvPr id="4" name="Slide Number Placeholder 3">
            <a:extLst>
              <a:ext uri="{FF2B5EF4-FFF2-40B4-BE49-F238E27FC236}">
                <a16:creationId xmlns:a16="http://schemas.microsoft.com/office/drawing/2014/main" id="{069AA3A0-89F2-41EE-AA0E-702E3145914A}"/>
              </a:ext>
            </a:extLst>
          </p:cNvPr>
          <p:cNvSpPr>
            <a:spLocks noGrp="1"/>
          </p:cNvSpPr>
          <p:nvPr>
            <p:ph type="sldNum" sz="quarter" idx="12"/>
          </p:nvPr>
        </p:nvSpPr>
        <p:spPr/>
        <p:txBody>
          <a:bodyPr/>
          <a:lstStyle/>
          <a:p>
            <a:fld id="{781C1ACF-1D34-064E-BB9F-6D9AD06C2D7D}" type="slidenum">
              <a:rPr lang="en-US" smtClean="0"/>
              <a:pPr/>
              <a:t>72</a:t>
            </a:fld>
            <a:endParaRPr lang="en-US" dirty="0"/>
          </a:p>
        </p:txBody>
      </p:sp>
    </p:spTree>
    <p:extLst>
      <p:ext uri="{BB962C8B-B14F-4D97-AF65-F5344CB8AC3E}">
        <p14:creationId xmlns:p14="http://schemas.microsoft.com/office/powerpoint/2010/main" val="4220530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EBD4-B3F2-4510-B9B1-FF56E56DFF15}"/>
              </a:ext>
            </a:extLst>
          </p:cNvPr>
          <p:cNvSpPr>
            <a:spLocks noGrp="1"/>
          </p:cNvSpPr>
          <p:nvPr>
            <p:ph type="title"/>
          </p:nvPr>
        </p:nvSpPr>
        <p:spPr/>
        <p:txBody>
          <a:bodyPr/>
          <a:lstStyle/>
          <a:p>
            <a:r>
              <a:rPr lang="en-US" dirty="0"/>
              <a:t> COVID and DV</a:t>
            </a:r>
          </a:p>
        </p:txBody>
      </p:sp>
      <p:sp>
        <p:nvSpPr>
          <p:cNvPr id="3" name="Content Placeholder 2">
            <a:extLst>
              <a:ext uri="{FF2B5EF4-FFF2-40B4-BE49-F238E27FC236}">
                <a16:creationId xmlns:a16="http://schemas.microsoft.com/office/drawing/2014/main" id="{5436CAD5-9237-4FA6-8127-E324401C686E}"/>
              </a:ext>
            </a:extLst>
          </p:cNvPr>
          <p:cNvSpPr>
            <a:spLocks noGrp="1"/>
          </p:cNvSpPr>
          <p:nvPr>
            <p:ph idx="1"/>
          </p:nvPr>
        </p:nvSpPr>
        <p:spPr/>
        <p:txBody>
          <a:bodyPr/>
          <a:lstStyle/>
          <a:p>
            <a:r>
              <a:rPr lang="en-US" b="0" i="0" dirty="0">
                <a:solidFill>
                  <a:srgbClr val="4D4D4D"/>
                </a:solidFill>
                <a:effectLst/>
                <a:latin typeface="ff-quadraat-web-pro"/>
              </a:rPr>
              <a:t> Domestic-violence hotlines prepared for an increase in demand for services as states enforced these mandates, but many organizations experienced the opposite. In some regions, the number of calls dropped by more than 50%.</a:t>
            </a:r>
            <a:r>
              <a:rPr lang="en-US" b="1" i="0" u="none" strike="noStrike" baseline="30000" dirty="0">
                <a:solidFill>
                  <a:srgbClr val="084E9B"/>
                </a:solidFill>
                <a:effectLst/>
                <a:latin typeface="ff-quadraat-web-pro"/>
                <a:hlinkClick r:id="rId2"/>
              </a:rPr>
              <a:t>1</a:t>
            </a:r>
            <a:r>
              <a:rPr lang="en-US" b="0" i="0" dirty="0">
                <a:solidFill>
                  <a:srgbClr val="4D4D4D"/>
                </a:solidFill>
                <a:effectLst/>
                <a:latin typeface="ff-quadraat-web-pro"/>
              </a:rPr>
              <a:t> Experts in the field knew that rates of IPV had not decreased, but rather that victims were unable to safely connect with services.</a:t>
            </a:r>
            <a:endParaRPr lang="en-US" dirty="0"/>
          </a:p>
        </p:txBody>
      </p:sp>
      <p:sp>
        <p:nvSpPr>
          <p:cNvPr id="4" name="Slide Number Placeholder 3">
            <a:extLst>
              <a:ext uri="{FF2B5EF4-FFF2-40B4-BE49-F238E27FC236}">
                <a16:creationId xmlns:a16="http://schemas.microsoft.com/office/drawing/2014/main" id="{DDC3A204-C1C8-4F7C-9518-5E360C91FD7F}"/>
              </a:ext>
            </a:extLst>
          </p:cNvPr>
          <p:cNvSpPr>
            <a:spLocks noGrp="1"/>
          </p:cNvSpPr>
          <p:nvPr>
            <p:ph type="sldNum" sz="quarter" idx="12"/>
          </p:nvPr>
        </p:nvSpPr>
        <p:spPr/>
        <p:txBody>
          <a:bodyPr/>
          <a:lstStyle/>
          <a:p>
            <a:fld id="{781C1ACF-1D34-064E-BB9F-6D9AD06C2D7D}" type="slidenum">
              <a:rPr lang="en-US" smtClean="0"/>
              <a:pPr/>
              <a:t>73</a:t>
            </a:fld>
            <a:endParaRPr lang="en-US" dirty="0"/>
          </a:p>
        </p:txBody>
      </p:sp>
    </p:spTree>
    <p:extLst>
      <p:ext uri="{BB962C8B-B14F-4D97-AF65-F5344CB8AC3E}">
        <p14:creationId xmlns:p14="http://schemas.microsoft.com/office/powerpoint/2010/main" val="2626745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DV, housing instability and poverty</a:t>
            </a:r>
          </a:p>
        </p:txBody>
      </p:sp>
      <p:sp>
        <p:nvSpPr>
          <p:cNvPr id="3" name="Content Placeholder 2"/>
          <p:cNvSpPr>
            <a:spLocks noGrp="1"/>
          </p:cNvSpPr>
          <p:nvPr>
            <p:ph idx="1"/>
          </p:nvPr>
        </p:nvSpPr>
        <p:spPr/>
        <p:txBody>
          <a:bodyPr>
            <a:normAutofit/>
          </a:bodyPr>
          <a:lstStyle/>
          <a:p>
            <a:pPr>
              <a:spcBef>
                <a:spcPts val="1200"/>
              </a:spcBef>
              <a:spcAft>
                <a:spcPts val="1200"/>
              </a:spcAft>
            </a:pPr>
            <a:r>
              <a:rPr lang="en-US" sz="2400" dirty="0"/>
              <a:t>Women and men who experienced food and housing insecurity in the past 12 months reported a significantly higher 12-month prevalence of rape, physical violence, or stalking by an intimate partner compared to those who did not experience food and housing insecurity. </a:t>
            </a:r>
            <a:r>
              <a:rPr lang="en-US" sz="1600" dirty="0"/>
              <a:t>(</a:t>
            </a:r>
            <a:r>
              <a:rPr lang="en-US" sz="1600" dirty="0" err="1"/>
              <a:t>Breidling</a:t>
            </a:r>
            <a:r>
              <a:rPr lang="en-US" sz="1600" dirty="0"/>
              <a:t>, M.J., Chen, J. et al. 2014. CDC.)</a:t>
            </a:r>
          </a:p>
          <a:p>
            <a:pPr>
              <a:spcBef>
                <a:spcPts val="1200"/>
              </a:spcBef>
              <a:spcAft>
                <a:spcPts val="1200"/>
              </a:spcAft>
            </a:pPr>
            <a:r>
              <a:rPr lang="en-US" sz="2400" dirty="0"/>
              <a:t>DV is one of the leading causes of homelessness for women and children. Among U.S. city mayors surveyed in 2005, 50% identified intimate partner violence as a primary cause of homelessness in their city. </a:t>
            </a:r>
            <a:r>
              <a:rPr lang="en-US" sz="1600" dirty="0"/>
              <a:t>(U.S. Conference of Mayors. 2005. Hunger and homeless survey.)</a:t>
            </a:r>
          </a:p>
          <a:p>
            <a:endParaRPr lang="en-US" dirty="0">
              <a:solidFill>
                <a:srgbClr val="FF0000"/>
              </a:solidFill>
            </a:endParaRPr>
          </a:p>
        </p:txBody>
      </p:sp>
    </p:spTree>
    <p:extLst>
      <p:ext uri="{BB962C8B-B14F-4D97-AF65-F5344CB8AC3E}">
        <p14:creationId xmlns:p14="http://schemas.microsoft.com/office/powerpoint/2010/main" val="488628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DV, housing instability and poverty</a:t>
            </a:r>
          </a:p>
        </p:txBody>
      </p:sp>
      <p:sp>
        <p:nvSpPr>
          <p:cNvPr id="3" name="Content Placeholder 2"/>
          <p:cNvSpPr>
            <a:spLocks noGrp="1"/>
          </p:cNvSpPr>
          <p:nvPr>
            <p:ph idx="1"/>
          </p:nvPr>
        </p:nvSpPr>
        <p:spPr/>
        <p:txBody>
          <a:bodyPr>
            <a:normAutofit/>
          </a:bodyPr>
          <a:lstStyle/>
          <a:p>
            <a:pPr>
              <a:spcBef>
                <a:spcPts val="1200"/>
              </a:spcBef>
              <a:spcAft>
                <a:spcPts val="1200"/>
              </a:spcAft>
            </a:pPr>
            <a:r>
              <a:rPr lang="en-US" dirty="0"/>
              <a:t>Housing stability is essential for survivors of DV. The less secure in housing, the greater experiences of depression, PTSD, missed school/work and hospitalization.</a:t>
            </a:r>
          </a:p>
          <a:p>
            <a:pPr marL="822960" lvl="3" indent="0">
              <a:spcBef>
                <a:spcPts val="1200"/>
              </a:spcBef>
              <a:spcAft>
                <a:spcPts val="1200"/>
              </a:spcAft>
              <a:buNone/>
            </a:pPr>
            <a:r>
              <a:rPr lang="en-US" sz="2800" dirty="0"/>
              <a:t>With every risk factor for housing instability, the odds of being absent from work/school increased by 28% and odds of hospitalization by 27%. </a:t>
            </a:r>
            <a:r>
              <a:rPr lang="en-US" sz="1600" dirty="0"/>
              <a:t>(SHARE project. 2011. CDC.)</a:t>
            </a:r>
          </a:p>
          <a:p>
            <a:endParaRPr lang="en-US" dirty="0">
              <a:solidFill>
                <a:srgbClr val="FF0000"/>
              </a:solidFill>
            </a:endParaRPr>
          </a:p>
        </p:txBody>
      </p:sp>
    </p:spTree>
    <p:extLst>
      <p:ext uri="{BB962C8B-B14F-4D97-AF65-F5344CB8AC3E}">
        <p14:creationId xmlns:p14="http://schemas.microsoft.com/office/powerpoint/2010/main" val="33881778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F88BC-89D3-42ED-96DB-F1C68BCA87AC}"/>
              </a:ext>
            </a:extLst>
          </p:cNvPr>
          <p:cNvSpPr>
            <a:spLocks noGrp="1"/>
          </p:cNvSpPr>
          <p:nvPr>
            <p:ph type="title"/>
          </p:nvPr>
        </p:nvSpPr>
        <p:spPr/>
        <p:txBody>
          <a:bodyPr/>
          <a:lstStyle/>
          <a:p>
            <a:r>
              <a:rPr lang="en-US" dirty="0"/>
              <a:t>Stalking</a:t>
            </a:r>
          </a:p>
        </p:txBody>
      </p:sp>
      <p:sp>
        <p:nvSpPr>
          <p:cNvPr id="3" name="Content Placeholder 2">
            <a:extLst>
              <a:ext uri="{FF2B5EF4-FFF2-40B4-BE49-F238E27FC236}">
                <a16:creationId xmlns:a16="http://schemas.microsoft.com/office/drawing/2014/main" id="{3DBE3562-5CC9-49F6-B96E-ED21769F8E18}"/>
              </a:ext>
            </a:extLst>
          </p:cNvPr>
          <p:cNvSpPr>
            <a:spLocks noGrp="1"/>
          </p:cNvSpPr>
          <p:nvPr>
            <p:ph idx="1"/>
          </p:nvPr>
        </p:nvSpPr>
        <p:spPr/>
        <p:txBody>
          <a:bodyPr>
            <a:normAutofit lnSpcReduction="10000"/>
          </a:bodyPr>
          <a:lstStyle/>
          <a:p>
            <a:pPr>
              <a:spcAft>
                <a:spcPts val="600"/>
              </a:spcAft>
            </a:pPr>
            <a:r>
              <a:rPr lang="en-US" sz="2400" dirty="0"/>
              <a:t>One in six women and 1 in 19 men have experienced stalking in their lifetimes. Most often, stalking occurs by someone they know or with whom they had an intimate relationship. </a:t>
            </a:r>
          </a:p>
          <a:p>
            <a:r>
              <a:rPr lang="en-US" sz="2400" dirty="0"/>
              <a:t>For both men and women, victims who previously experienced stalking or sexual violence by any perpetrator, or physical violence by an intimate partner were significantly more likely to report adverse health conditions such as asthma, irritable bowel syndrome, diabetes, and high blood pressure compared to those with no history of these forms of violence.</a:t>
            </a:r>
          </a:p>
          <a:p>
            <a:pPr marL="0" indent="0">
              <a:buNone/>
            </a:pPr>
            <a:r>
              <a:rPr lang="en-US" sz="1600" dirty="0"/>
              <a:t>    (U.S. Centers for Disease Control)</a:t>
            </a:r>
          </a:p>
        </p:txBody>
      </p:sp>
    </p:spTree>
    <p:extLst>
      <p:ext uri="{BB962C8B-B14F-4D97-AF65-F5344CB8AC3E}">
        <p14:creationId xmlns:p14="http://schemas.microsoft.com/office/powerpoint/2010/main" val="735062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troductions">
            <a:extLst>
              <a:ext uri="{FF2B5EF4-FFF2-40B4-BE49-F238E27FC236}">
                <a16:creationId xmlns:a16="http://schemas.microsoft.com/office/drawing/2014/main" id="{5A4D76D0-F6AA-4FD2-B17A-F956A4011C0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228600"/>
            <a:ext cx="6858000" cy="49843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F30D114-E9D4-48BA-B7BA-D3D8C70FE3F6}"/>
              </a:ext>
            </a:extLst>
          </p:cNvPr>
          <p:cNvSpPr/>
          <p:nvPr/>
        </p:nvSpPr>
        <p:spPr>
          <a:xfrm>
            <a:off x="1447800" y="2259098"/>
            <a:ext cx="6477000" cy="1938992"/>
          </a:xfrm>
          <a:prstGeom prst="rect">
            <a:avLst/>
          </a:prstGeom>
        </p:spPr>
        <p:txBody>
          <a:bodyPr wrap="square">
            <a:spAutoFit/>
          </a:bodyPr>
          <a:lstStyle/>
          <a:p>
            <a:r>
              <a:rPr lang="en-US" sz="3000" dirty="0">
                <a:latin typeface="Lucida Sans Typewriter" panose="020B0509030504030204" pitchFamily="49" charset="0"/>
              </a:rPr>
              <a:t>In the chat, introduce yourself, your role, and one thing you hope to take away from today’s training</a:t>
            </a:r>
          </a:p>
        </p:txBody>
      </p:sp>
    </p:spTree>
    <p:extLst>
      <p:ext uri="{BB962C8B-B14F-4D97-AF65-F5344CB8AC3E}">
        <p14:creationId xmlns:p14="http://schemas.microsoft.com/office/powerpoint/2010/main" val="37480106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876800"/>
          </a:xfrm>
        </p:spPr>
        <p:txBody>
          <a:bodyPr>
            <a:normAutofit fontScale="92500"/>
          </a:bodyPr>
          <a:lstStyle/>
          <a:p>
            <a:pPr marL="0" indent="0">
              <a:buNone/>
            </a:pPr>
            <a:r>
              <a:rPr lang="en-US" sz="6600" b="1" dirty="0"/>
              <a:t>Overview, Definitions and Statistics:</a:t>
            </a:r>
          </a:p>
          <a:p>
            <a:pPr marL="0" indent="0">
              <a:buNone/>
            </a:pPr>
            <a:r>
              <a:rPr lang="en-US" dirty="0"/>
              <a:t>Sexual violence</a:t>
            </a:r>
          </a:p>
          <a:p>
            <a:pPr marL="0" indent="0">
              <a:buNone/>
            </a:pPr>
            <a:r>
              <a:rPr lang="en-US" dirty="0"/>
              <a:t>Domestic and dating violence</a:t>
            </a:r>
          </a:p>
          <a:p>
            <a:pPr marL="0" indent="0">
              <a:buNone/>
            </a:pPr>
            <a:r>
              <a:rPr lang="en-US" dirty="0"/>
              <a:t>Intersection with housing instability and poverty</a:t>
            </a:r>
          </a:p>
          <a:p>
            <a:pPr marL="0" indent="0">
              <a:buNone/>
            </a:pPr>
            <a:r>
              <a:rPr lang="en-US" dirty="0"/>
              <a:t>Domestic violence: obstacles to leaving</a:t>
            </a:r>
          </a:p>
          <a:p>
            <a:pPr marL="0" indent="0">
              <a:buNone/>
            </a:pPr>
            <a:r>
              <a:rPr lang="en-US" dirty="0"/>
              <a:t>Language</a:t>
            </a:r>
          </a:p>
        </p:txBody>
      </p:sp>
    </p:spTree>
    <p:extLst>
      <p:ext uri="{BB962C8B-B14F-4D97-AF65-F5344CB8AC3E}">
        <p14:creationId xmlns:p14="http://schemas.microsoft.com/office/powerpoint/2010/main" val="18955180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9559</TotalTime>
  <Words>3040</Words>
  <Application>Microsoft Office PowerPoint</Application>
  <PresentationFormat>On-screen Show (4:3)</PresentationFormat>
  <Paragraphs>407</Paragraphs>
  <Slides>76</Slides>
  <Notes>20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ff-quadraat-web-pro</vt:lpstr>
      <vt:lpstr>Gill Sans</vt:lpstr>
      <vt:lpstr>MarkWebPro-Book-W03-Regular</vt:lpstr>
      <vt:lpstr>Arial</vt:lpstr>
      <vt:lpstr>Calibri</vt:lpstr>
      <vt:lpstr>Century Gothic</vt:lpstr>
      <vt:lpstr>Courier New</vt:lpstr>
      <vt:lpstr>Lato</vt:lpstr>
      <vt:lpstr>Lucida Sans Typewriter</vt:lpstr>
      <vt:lpstr>Times New Roman</vt:lpstr>
      <vt:lpstr>Wingdings</vt:lpstr>
      <vt:lpstr>1_Default Design</vt:lpstr>
      <vt:lpstr>Introduction to Domestic Violence, Dating Violence, Sexual Assault and Stalking</vt:lpstr>
      <vt:lpstr>Agenda</vt:lpstr>
      <vt:lpstr>PowerPoint Presentation</vt:lpstr>
      <vt:lpstr>PowerPoint Presentation</vt:lpstr>
      <vt:lpstr>Language</vt:lpstr>
      <vt:lpstr>Roles &amp; Responsibilities</vt:lpstr>
      <vt:lpstr>PowerPoint Presentation</vt:lpstr>
      <vt:lpstr>PowerPoint Presentation</vt:lpstr>
      <vt:lpstr>PowerPoint Presentation</vt:lpstr>
      <vt:lpstr>What is sexual violence?</vt:lpstr>
      <vt:lpstr>What is Consent?</vt:lpstr>
      <vt:lpstr>What is domestic/dating violence?</vt:lpstr>
      <vt:lpstr>PowerPoint Presentation</vt:lpstr>
      <vt:lpstr>Domestic/dating violence: forms of abuse</vt:lpstr>
      <vt:lpstr>PowerPoint Presentation</vt:lpstr>
      <vt:lpstr>PowerPoint Presentation</vt:lpstr>
      <vt:lpstr>Abuse model 1:  cycle of violence</vt:lpstr>
      <vt:lpstr>Abuse model 2:  wave of violence</vt:lpstr>
      <vt:lpstr>Power and control wheel</vt:lpstr>
      <vt:lpstr>What is stalking?</vt:lpstr>
      <vt:lpstr>Intersection with housing instability &amp; poverty</vt:lpstr>
      <vt:lpstr>Sexual violence and housing instability</vt:lpstr>
      <vt:lpstr>Sexual violence and poverty</vt:lpstr>
      <vt:lpstr>DV, housing instability and poverty</vt:lpstr>
      <vt:lpstr>Domestic violence: obstacles to leaving</vt:lpstr>
      <vt:lpstr>#whyIstayed</vt:lpstr>
      <vt:lpstr>PowerPoint Presentation</vt:lpstr>
      <vt:lpstr>Discussion: #whyistayed</vt:lpstr>
      <vt:lpstr>PowerPoint Presentation</vt:lpstr>
      <vt:lpstr>Break</vt:lpstr>
      <vt:lpstr>PowerPoint Presentation</vt:lpstr>
      <vt:lpstr>Crisis</vt:lpstr>
      <vt:lpstr>Traumatic events</vt:lpstr>
      <vt:lpstr>Neurobiology of trauma</vt:lpstr>
      <vt:lpstr>Instinctual brain:  brain stem</vt:lpstr>
      <vt:lpstr>Emotional brain:  limbic system</vt:lpstr>
      <vt:lpstr>Rational or thinking brain: cerebral cortex</vt:lpstr>
      <vt:lpstr>Trauma responses</vt:lpstr>
      <vt:lpstr>Trauma response: feelings</vt:lpstr>
      <vt:lpstr>Trauma response: behaviors</vt:lpstr>
      <vt:lpstr>Potential triggers</vt:lpstr>
      <vt:lpstr>Potential triggers</vt:lpstr>
      <vt:lpstr>Potential triggers</vt:lpstr>
      <vt:lpstr>Maid Video Clip</vt:lpstr>
      <vt:lpstr>Discussion</vt:lpstr>
      <vt:lpstr>PowerPoint Presentation</vt:lpstr>
      <vt:lpstr>Secondary or vicarious trauma</vt:lpstr>
      <vt:lpstr>Trauma exposure response (van Dernoot Lipsky, 2009)</vt:lpstr>
      <vt:lpstr>Trauma informed responses and spaces</vt:lpstr>
      <vt:lpstr>PowerPoint Presentation</vt:lpstr>
      <vt:lpstr>PowerPoint Presentation</vt:lpstr>
      <vt:lpstr>Activity </vt:lpstr>
      <vt:lpstr>PowerPoint Presentation</vt:lpstr>
      <vt:lpstr>When you suspect SDV</vt:lpstr>
      <vt:lpstr>When you suspect SDV</vt:lpstr>
      <vt:lpstr>When you suspect SDV</vt:lpstr>
      <vt:lpstr>When a survivor discloses: tools for responding</vt:lpstr>
      <vt:lpstr>Safety: physical and emotional</vt:lpstr>
      <vt:lpstr>Safety: privacy</vt:lpstr>
      <vt:lpstr>Empowerment</vt:lpstr>
      <vt:lpstr>Empathy</vt:lpstr>
      <vt:lpstr>Knowledge</vt:lpstr>
      <vt:lpstr>PowerPoint Presentation</vt:lpstr>
      <vt:lpstr>Resources for survivors and staff</vt:lpstr>
      <vt:lpstr>Casa Myrna Services </vt:lpstr>
      <vt:lpstr>For more information</vt:lpstr>
      <vt:lpstr>PowerPoint Presentation</vt:lpstr>
      <vt:lpstr>Appendix: Resources</vt:lpstr>
      <vt:lpstr>Other domestic violence organizations</vt:lpstr>
      <vt:lpstr>Appendix: Statistics</vt:lpstr>
      <vt:lpstr>Sexual violence and poverty</vt:lpstr>
      <vt:lpstr>COVID and DV</vt:lpstr>
      <vt:lpstr> COVID and DV</vt:lpstr>
      <vt:lpstr>DV, housing instability and poverty</vt:lpstr>
      <vt:lpstr>DV, housing instability and poverty</vt:lpstr>
      <vt:lpstr>Stalking</vt:lpstr>
    </vt:vector>
  </TitlesOfParts>
  <Company>MassHousing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dc:creator>
  <cp:lastModifiedBy>Stephanie Brown</cp:lastModifiedBy>
  <cp:revision>337</cp:revision>
  <cp:lastPrinted>2017-02-27T14:04:06Z</cp:lastPrinted>
  <dcterms:created xsi:type="dcterms:W3CDTF">2004-08-24T14:28:56Z</dcterms:created>
  <dcterms:modified xsi:type="dcterms:W3CDTF">2023-11-20T16:31:22Z</dcterms:modified>
</cp:coreProperties>
</file>